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812" r:id="rId2"/>
    <p:sldId id="765" r:id="rId3"/>
    <p:sldId id="766" r:id="rId4"/>
    <p:sldId id="767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775" r:id="rId13"/>
    <p:sldId id="776" r:id="rId14"/>
    <p:sldId id="777" r:id="rId15"/>
    <p:sldId id="778" r:id="rId16"/>
    <p:sldId id="779" r:id="rId17"/>
    <p:sldId id="780" r:id="rId18"/>
    <p:sldId id="781" r:id="rId19"/>
    <p:sldId id="792" r:id="rId20"/>
    <p:sldId id="793" r:id="rId21"/>
    <p:sldId id="794" r:id="rId22"/>
    <p:sldId id="795" r:id="rId23"/>
    <p:sldId id="782" r:id="rId24"/>
    <p:sldId id="783" r:id="rId25"/>
    <p:sldId id="787" r:id="rId26"/>
    <p:sldId id="788" r:id="rId27"/>
    <p:sldId id="784" r:id="rId28"/>
    <p:sldId id="785" r:id="rId29"/>
    <p:sldId id="817" r:id="rId30"/>
    <p:sldId id="789" r:id="rId31"/>
    <p:sldId id="790" r:id="rId32"/>
    <p:sldId id="877" r:id="rId33"/>
    <p:sldId id="818" r:id="rId34"/>
    <p:sldId id="801" r:id="rId35"/>
    <p:sldId id="802" r:id="rId36"/>
    <p:sldId id="805" r:id="rId37"/>
    <p:sldId id="804" r:id="rId38"/>
    <p:sldId id="806" r:id="rId39"/>
    <p:sldId id="799" r:id="rId40"/>
    <p:sldId id="798" r:id="rId41"/>
    <p:sldId id="797" r:id="rId42"/>
    <p:sldId id="807" r:id="rId43"/>
    <p:sldId id="800" r:id="rId44"/>
    <p:sldId id="808" r:id="rId45"/>
    <p:sldId id="809" r:id="rId46"/>
    <p:sldId id="810" r:id="rId47"/>
    <p:sldId id="791" r:id="rId48"/>
    <p:sldId id="786" r:id="rId49"/>
    <p:sldId id="815" r:id="rId50"/>
    <p:sldId id="816" r:id="rId51"/>
    <p:sldId id="820" r:id="rId52"/>
    <p:sldId id="821" r:id="rId53"/>
    <p:sldId id="822" r:id="rId54"/>
    <p:sldId id="823" r:id="rId55"/>
    <p:sldId id="824" r:id="rId56"/>
    <p:sldId id="825" r:id="rId57"/>
    <p:sldId id="826" r:id="rId58"/>
    <p:sldId id="827" r:id="rId59"/>
    <p:sldId id="828" r:id="rId60"/>
    <p:sldId id="829" r:id="rId61"/>
    <p:sldId id="830" r:id="rId62"/>
    <p:sldId id="831" r:id="rId63"/>
    <p:sldId id="814" r:id="rId64"/>
  </p:sldIdLst>
  <p:sldSz cx="9144000" cy="6858000" type="screen4x3"/>
  <p:notesSz cx="7099300" cy="10234613"/>
  <p:embeddedFontLst>
    <p:embeddedFont>
      <p:font typeface="Helvetica" panose="020B0604020202020204" pitchFamily="34" charset="0"/>
      <p:regular r:id="rId66"/>
      <p:bold r:id="rId67"/>
      <p:italic r:id="rId68"/>
      <p:bold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ＭＳ Ｐゴシック" panose="020B0600070205080204" pitchFamily="34" charset="-128"/>
      <p:regular r:id="rId74"/>
    </p:embeddedFont>
    <p:embeddedFont>
      <p:font typeface="Tahoma" panose="020B0604030504040204" pitchFamily="34" charset="0"/>
      <p:regular r:id="rId75"/>
      <p:bold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Cambria Math" panose="02040503050406030204" pitchFamily="18" charset="0"/>
      <p:regular r:id="rId81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3399"/>
    <a:srgbClr val="FF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80" autoAdjust="0"/>
    <p:restoredTop sz="77641" autoAdjust="0"/>
  </p:normalViewPr>
  <p:slideViewPr>
    <p:cSldViewPr>
      <p:cViewPr varScale="1">
        <p:scale>
          <a:sx n="67" d="100"/>
          <a:sy n="67" d="100"/>
        </p:scale>
        <p:origin x="1488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4" d="100"/>
          <a:sy n="94" d="100"/>
        </p:scale>
        <p:origin x="26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E307F30-E95D-4DC1-945B-D02103101FA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16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92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80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</a:t>
            </a:r>
          </a:p>
          <a:p>
            <a:r>
              <a:rPr lang="en-US" dirty="0"/>
              <a:t>Number of nodes: 9</a:t>
            </a:r>
          </a:p>
          <a:p>
            <a:r>
              <a:rPr lang="en-US" dirty="0"/>
              <a:t>Height: </a:t>
            </a:r>
            <a:r>
              <a:rPr lang="en-US" dirty="0" smtClean="0"/>
              <a:t>4</a:t>
            </a:r>
            <a:endParaRPr lang="en-US" dirty="0"/>
          </a:p>
          <a:p>
            <a:r>
              <a:rPr lang="en-US" dirty="0"/>
              <a:t>Root: A</a:t>
            </a:r>
          </a:p>
          <a:p>
            <a:r>
              <a:rPr lang="en-US" dirty="0"/>
              <a:t>Leaves: D,F,H,I,C</a:t>
            </a:r>
          </a:p>
          <a:p>
            <a:r>
              <a:rPr lang="en-US" dirty="0"/>
              <a:t>Ancestors of H: G, E, B,A (strict)</a:t>
            </a:r>
          </a:p>
          <a:p>
            <a:r>
              <a:rPr lang="en-US" dirty="0"/>
              <a:t>Descendants of B: D,E,F,G,H,I(strict)</a:t>
            </a:r>
          </a:p>
          <a:p>
            <a:r>
              <a:rPr lang="en-US" dirty="0"/>
              <a:t>Siblings of E: D,F</a:t>
            </a:r>
          </a:p>
          <a:p>
            <a:r>
              <a:rPr lang="en-US" dirty="0"/>
              <a:t>Left subtree: B,D,E,F,G,H,I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163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480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2^h</a:t>
            </a:r>
          </a:p>
          <a:p>
            <a:r>
              <a:rPr lang="en-US" dirty="0"/>
              <a:t>Proof? Easy, the number of nodes multiplies by 2 every time.</a:t>
            </a:r>
          </a:p>
          <a:p>
            <a:r>
              <a:rPr lang="en-US" dirty="0"/>
              <a:t>Answer of 2: 2^(h+1) – 1</a:t>
            </a:r>
          </a:p>
          <a:p>
            <a:r>
              <a:rPr lang="en-US" dirty="0"/>
              <a:t>(Hint: use sum of geometric progression, a(2^n – 1) / (r – 1)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54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6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3B227E-7079-4B80-BA2E-DD57F6C58329}" type="slidenum">
              <a:rPr lang="en-GB"/>
              <a:pPr/>
              <a:t>51</a:t>
            </a:fld>
            <a:endParaRPr lang="en-GB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64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42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07F30-E95D-4DC1-945B-D02103101FA8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7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844675"/>
            <a:ext cx="7772400" cy="1470025"/>
          </a:xfrm>
        </p:spPr>
        <p:txBody>
          <a:bodyPr/>
          <a:lstStyle>
            <a:lvl1pPr algn="ctr"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71633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30464EE-74C5-42DE-B41A-1E7939C181C3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0486" name="Line 6"/>
          <p:cNvSpPr>
            <a:spLocks noChangeShapeType="1"/>
          </p:cNvSpPr>
          <p:nvPr userDrawn="1"/>
        </p:nvSpPr>
        <p:spPr bwMode="auto">
          <a:xfrm>
            <a:off x="323850" y="3500438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9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CE2B5B-3ECC-4073-85E0-5A38BE95B70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274638"/>
            <a:ext cx="2124075" cy="5851525"/>
          </a:xfrm>
        </p:spPr>
        <p:txBody>
          <a:bodyPr vert="eaVert"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274638"/>
            <a:ext cx="6219825" cy="5851525"/>
          </a:xfrm>
        </p:spPr>
        <p:txBody>
          <a:bodyPr vert="eaVert"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6920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FC10656-B5F6-4C2B-B258-D0013A6A179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511256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62088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C8D6E8-E2D4-466A-B54E-56FCD6F950C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3227E4-7A49-48B5-9005-D3E138ABBA1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171950" cy="5001419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D7F138-CABA-494C-B139-3348C3F117E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4776" cy="1143000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AA79DA3-BF4E-40A8-8F6E-F5109A9F2DA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944" cy="77787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65293E3-F4F3-4363-BC2F-E6A2CD940E4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FD2D0C-D78B-4496-B32C-58738062D58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703EBF0-A890-4352-8C84-0E2FE7968D9C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059832" y="6381750"/>
            <a:ext cx="3024188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CAE48C-F1F9-47E0-96BC-AD3F31B5CC0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2237" y="188640"/>
            <a:ext cx="8494776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24744"/>
            <a:ext cx="849630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59832" y="6381750"/>
            <a:ext cx="30241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2588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C9CEF86-67DF-4174-BD01-46D228FA3D60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250825" y="1052736"/>
            <a:ext cx="8642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0070C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rgbClr val="0033CC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Tahoma" pitchFamily="34" charset="0"/>
        <a:buChar char="–"/>
        <a:defRPr sz="19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17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Tahom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5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bhan.ullah@nu.edu.p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subhan.ullah@nu.edu.p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Week8_Lecture1 and 2</a:t>
            </a:r>
            <a:endParaRPr lang="en-US" sz="2400" dirty="0" smtClean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de-DE" sz="2400" b="1" dirty="0" smtClean="0"/>
              <a:t>		</a:t>
            </a:r>
            <a:r>
              <a:rPr lang="de-DE" sz="2400" b="1" dirty="0"/>
              <a:t>	</a:t>
            </a:r>
            <a:r>
              <a:rPr lang="de-DE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Tree Data Structures</a:t>
            </a:r>
          </a:p>
          <a:p>
            <a:pPr marL="97631" indent="0" algn="ctr">
              <a:buNone/>
            </a:pPr>
            <a:r>
              <a:rPr lang="en-US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                  </a:t>
            </a: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Ullah, PhD</a:t>
            </a:r>
          </a:p>
          <a:p>
            <a:pPr marL="97631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subhan.ullah@nu.edu.pk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631" indent="0" algn="ctr">
              <a:buNone/>
            </a:pP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BS(Cybersecurity) Fall-2023</a:t>
            </a:r>
            <a:endParaRPr lang="en-GB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50" u="sng" dirty="0"/>
              <a:t>Data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96710" y="5726907"/>
            <a:ext cx="2057400" cy="273844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Introduction: 1-</a:t>
            </a:r>
            <a:fld id="{C4204591-24BD-A542-B9D5-F8D8A88D2FEE}" type="slidenum"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9" y="693392"/>
            <a:ext cx="1645920" cy="411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93392"/>
            <a:ext cx="1645921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Depth (or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node in a tree, there exists a unique path from the root node to that node</a:t>
            </a:r>
          </a:p>
          <a:p>
            <a:endParaRPr lang="en-US" dirty="0"/>
          </a:p>
          <a:p>
            <a:r>
              <a:rPr lang="en-US" dirty="0"/>
              <a:t>The length of this path is the depth of the node, e.g.,</a:t>
            </a:r>
          </a:p>
          <a:p>
            <a:pPr lvl="1"/>
            <a:r>
              <a:rPr lang="en-US" dirty="0"/>
              <a:t>E has depth 2</a:t>
            </a:r>
          </a:p>
          <a:p>
            <a:pPr lvl="1"/>
            <a:r>
              <a:rPr lang="en-US" dirty="0"/>
              <a:t>L has depth 3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143250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5"/>
          <p:cNvSpPr>
            <a:spLocks/>
          </p:cNvSpPr>
          <p:nvPr/>
        </p:nvSpPr>
        <p:spPr bwMode="auto">
          <a:xfrm>
            <a:off x="4211638" y="5865813"/>
            <a:ext cx="4175125" cy="1587"/>
          </a:xfrm>
          <a:custGeom>
            <a:avLst/>
            <a:gdLst>
              <a:gd name="T0" fmla="*/ 0 w 2630"/>
              <a:gd name="T1" fmla="*/ 0 h 1"/>
              <a:gd name="T2" fmla="*/ 2147483647 w 2630"/>
              <a:gd name="T3" fmla="*/ 0 h 1"/>
              <a:gd name="T4" fmla="*/ 0 60000 65536"/>
              <a:gd name="T5" fmla="*/ 0 60000 65536"/>
              <a:gd name="T6" fmla="*/ 0 w 2630"/>
              <a:gd name="T7" fmla="*/ 0 h 1"/>
              <a:gd name="T8" fmla="*/ 2630 w 263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0" h="1">
                <a:moveTo>
                  <a:pt x="0" y="0"/>
                </a:moveTo>
                <a:lnTo>
                  <a:pt x="263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283075" y="5014913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64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Depth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of depth up to 17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7" name="Picture 3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61955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3365029" y="5864068"/>
            <a:ext cx="22637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69779" y="5130643"/>
            <a:ext cx="38893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84129" y="3933668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3501554" y="37622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+mn-lt"/>
              </a:rPr>
              <a:t>9</a:t>
            </a:r>
          </a:p>
        </p:txBody>
      </p:sp>
      <p:sp>
        <p:nvSpPr>
          <p:cNvPr id="22" name="TextBox 13"/>
          <p:cNvSpPr txBox="1">
            <a:spLocks noChangeArrowheads="1"/>
          </p:cNvSpPr>
          <p:nvPr/>
        </p:nvSpPr>
        <p:spPr bwMode="auto">
          <a:xfrm>
            <a:off x="2861792" y="4951255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+mn-lt"/>
              </a:rPr>
              <a:t>14</a:t>
            </a:r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2960217" y="5679918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+mn-lt"/>
              </a:rPr>
              <a:t>17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339504" y="2741455"/>
            <a:ext cx="19129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6"/>
          <p:cNvSpPr txBox="1">
            <a:spLocks noChangeArrowheads="1"/>
          </p:cNvSpPr>
          <p:nvPr/>
        </p:nvSpPr>
        <p:spPr bwMode="auto">
          <a:xfrm>
            <a:off x="2050579" y="2560480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+mn-lt"/>
              </a:rPr>
              <a:t>4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229967" y="1787368"/>
            <a:ext cx="4968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8"/>
          <p:cNvSpPr txBox="1">
            <a:spLocks noChangeArrowheads="1"/>
          </p:cNvSpPr>
          <p:nvPr/>
        </p:nvSpPr>
        <p:spPr bwMode="auto">
          <a:xfrm>
            <a:off x="1956917" y="1606393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+mn-l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19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height of a tree is defined as the maximum depth of any node within the tree</a:t>
            </a:r>
          </a:p>
          <a:p>
            <a:endParaRPr lang="en-US" dirty="0"/>
          </a:p>
          <a:p>
            <a:r>
              <a:rPr lang="en-US" dirty="0"/>
              <a:t>The height of a tree with one node is 0</a:t>
            </a:r>
          </a:p>
          <a:p>
            <a:pPr lvl="1"/>
            <a:r>
              <a:rPr lang="en-US" dirty="0"/>
              <a:t>Just the root node</a:t>
            </a:r>
          </a:p>
          <a:p>
            <a:endParaRPr lang="en-US" dirty="0"/>
          </a:p>
          <a:p>
            <a:r>
              <a:rPr lang="en-US" dirty="0"/>
              <a:t>For convenience, we define the height of the empty tree to be  –1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9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Height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Height of this tree is 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1" name="Picture 3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44153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99766" y="5846266"/>
            <a:ext cx="49672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956916" y="3660278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+mn-lt"/>
              </a:rPr>
              <a:t>17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71203" y="1774328"/>
            <a:ext cx="20161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829022" y="3803153"/>
            <a:ext cx="4032250" cy="0"/>
          </a:xfrm>
          <a:prstGeom prst="line">
            <a:avLst/>
          </a:prstGeom>
          <a:ln w="28575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9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Ancestors And Descendants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path exists from node a to node b</a:t>
            </a:r>
          </a:p>
          <a:p>
            <a:pPr lvl="1"/>
            <a:r>
              <a:rPr lang="en-US" dirty="0"/>
              <a:t>a is an ancestor of b</a:t>
            </a:r>
          </a:p>
          <a:p>
            <a:pPr lvl="1"/>
            <a:r>
              <a:rPr lang="en-US" dirty="0"/>
              <a:t>b is a descendent of a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Thus, a node is both an ancestor and a descendant of itself</a:t>
            </a:r>
          </a:p>
          <a:p>
            <a:pPr lvl="1"/>
            <a:r>
              <a:rPr lang="en-US" dirty="0"/>
              <a:t>We can add the adjective </a:t>
            </a:r>
            <a:r>
              <a:rPr lang="en-US" dirty="0">
                <a:solidFill>
                  <a:srgbClr val="0070C0"/>
                </a:solidFill>
              </a:rPr>
              <a:t>strict</a:t>
            </a:r>
            <a:r>
              <a:rPr lang="en-US" dirty="0"/>
              <a:t> to exclude equality</a:t>
            </a:r>
          </a:p>
          <a:p>
            <a:pPr lvl="1"/>
            <a:r>
              <a:rPr lang="en-US" dirty="0"/>
              <a:t>a is a strict descendent of b if a is a descendant of b but a ≠ b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The root node is an ancestor of all nodes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0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Ancestors And Descendants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descendants of node B are C, D, E, F, and 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ancestors of node I are H and 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Picture 5" descr="b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98" y="1556792"/>
            <a:ext cx="2607899" cy="191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95" y="3906876"/>
            <a:ext cx="2901622" cy="213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4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Descendants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descendants (including itself) of the indicated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Picture 2" descr="C:\Users\dwharder\Desktop\v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8143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>
            <a:off x="5457578" y="3163899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Ancestors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ancestors (including itself) of the indicated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2" descr="C:\Users\dwharder\Desktop\v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03050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>
            <a:off x="5241554" y="3208806"/>
            <a:ext cx="647700" cy="57626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2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Subtree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approach to a tree is to define the tree recursively</a:t>
            </a:r>
          </a:p>
          <a:p>
            <a:pPr lvl="1"/>
            <a:r>
              <a:rPr lang="en-US" dirty="0"/>
              <a:t>A degree-0 node is a tree</a:t>
            </a:r>
          </a:p>
          <a:p>
            <a:endParaRPr lang="en-US" dirty="0"/>
          </a:p>
          <a:p>
            <a:r>
              <a:rPr lang="en-US" dirty="0"/>
              <a:t>A node with degree n is a tree if it has n children </a:t>
            </a:r>
          </a:p>
          <a:p>
            <a:pPr lvl="1"/>
            <a:r>
              <a:rPr lang="en-US" dirty="0"/>
              <a:t>All of its children are disjoint trees (i.e., with no intersecting nodes)</a:t>
            </a:r>
          </a:p>
          <a:p>
            <a:endParaRPr lang="en-US" dirty="0"/>
          </a:p>
          <a:p>
            <a:r>
              <a:rPr lang="en-US" dirty="0"/>
              <a:t>Given any </a:t>
            </a:r>
            <a:r>
              <a:rPr lang="en-US" dirty="0">
                <a:solidFill>
                  <a:srgbClr val="0070C0"/>
                </a:solidFill>
              </a:rPr>
              <a:t>node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within a tree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>
                <a:solidFill>
                  <a:srgbClr val="0070C0"/>
                </a:solidFill>
              </a:rPr>
              <a:t>root r</a:t>
            </a:r>
            <a:r>
              <a:rPr lang="en-US" dirty="0"/>
              <a:t>, the collection of </a:t>
            </a:r>
            <a:r>
              <a:rPr lang="en-US" dirty="0">
                <a:solidFill>
                  <a:srgbClr val="0070C0"/>
                </a:solidFill>
              </a:rPr>
              <a:t>a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/>
              <a:t>all of its descendants is said to</a:t>
            </a:r>
            <a:br>
              <a:rPr lang="en-US" dirty="0"/>
            </a:br>
            <a:r>
              <a:rPr lang="en-US" dirty="0"/>
              <a:t>be a subtree of the tree with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root 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20" y="3140968"/>
            <a:ext cx="3888730" cy="291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8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Properties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Freeform 3"/>
          <p:cNvSpPr>
            <a:spLocks/>
          </p:cNvSpPr>
          <p:nvPr/>
        </p:nvSpPr>
        <p:spPr bwMode="auto">
          <a:xfrm>
            <a:off x="6473825" y="3792021"/>
            <a:ext cx="184731" cy="369332"/>
          </a:xfrm>
          <a:custGeom>
            <a:avLst/>
            <a:gdLst>
              <a:gd name="T0" fmla="*/ 2147483647 w 1471"/>
              <a:gd name="T1" fmla="*/ 2147483647 h 1622"/>
              <a:gd name="T2" fmla="*/ 2147483647 w 1471"/>
              <a:gd name="T3" fmla="*/ 2147483647 h 1622"/>
              <a:gd name="T4" fmla="*/ 2147483647 w 1471"/>
              <a:gd name="T5" fmla="*/ 2147483647 h 1622"/>
              <a:gd name="T6" fmla="*/ 2147483647 w 1471"/>
              <a:gd name="T7" fmla="*/ 2147483647 h 1622"/>
              <a:gd name="T8" fmla="*/ 2147483647 w 1471"/>
              <a:gd name="T9" fmla="*/ 2147483647 h 1622"/>
              <a:gd name="T10" fmla="*/ 2147483647 w 1471"/>
              <a:gd name="T11" fmla="*/ 2147483647 h 1622"/>
              <a:gd name="T12" fmla="*/ 2147483647 w 1471"/>
              <a:gd name="T13" fmla="*/ 2147483647 h 1622"/>
              <a:gd name="T14" fmla="*/ 2147483647 w 1471"/>
              <a:gd name="T15" fmla="*/ 2147483647 h 1622"/>
              <a:gd name="T16" fmla="*/ 2147483647 w 1471"/>
              <a:gd name="T17" fmla="*/ 2147483647 h 1622"/>
              <a:gd name="T18" fmla="*/ 2147483647 w 1471"/>
              <a:gd name="T19" fmla="*/ 2147483647 h 1622"/>
              <a:gd name="T20" fmla="*/ 2147483647 w 1471"/>
              <a:gd name="T21" fmla="*/ 2147483647 h 1622"/>
              <a:gd name="T22" fmla="*/ 2147483647 w 1471"/>
              <a:gd name="T23" fmla="*/ 2147483647 h 1622"/>
              <a:gd name="T24" fmla="*/ 2147483647 w 1471"/>
              <a:gd name="T25" fmla="*/ 2147483647 h 1622"/>
              <a:gd name="T26" fmla="*/ 2147483647 w 1471"/>
              <a:gd name="T27" fmla="*/ 2147483647 h 1622"/>
              <a:gd name="T28" fmla="*/ 2147483647 w 1471"/>
              <a:gd name="T29" fmla="*/ 2147483647 h 1622"/>
              <a:gd name="T30" fmla="*/ 2147483647 w 1471"/>
              <a:gd name="T31" fmla="*/ 2147483647 h 1622"/>
              <a:gd name="T32" fmla="*/ 2147483647 w 1471"/>
              <a:gd name="T33" fmla="*/ 2147483647 h 1622"/>
              <a:gd name="T34" fmla="*/ 2147483647 w 1471"/>
              <a:gd name="T35" fmla="*/ 2147483647 h 1622"/>
              <a:gd name="T36" fmla="*/ 2147483647 w 1471"/>
              <a:gd name="T37" fmla="*/ 2147483647 h 1622"/>
              <a:gd name="T38" fmla="*/ 2147483647 w 1471"/>
              <a:gd name="T39" fmla="*/ 2147483647 h 1622"/>
              <a:gd name="T40" fmla="*/ 2147483647 w 1471"/>
              <a:gd name="T41" fmla="*/ 2147483647 h 1622"/>
              <a:gd name="T42" fmla="*/ 2147483647 w 1471"/>
              <a:gd name="T43" fmla="*/ 2147483647 h 1622"/>
              <a:gd name="T44" fmla="*/ 2147483647 w 1471"/>
              <a:gd name="T45" fmla="*/ 2147483647 h 1622"/>
              <a:gd name="T46" fmla="*/ 2147483647 w 1471"/>
              <a:gd name="T47" fmla="*/ 2147483647 h 1622"/>
              <a:gd name="T48" fmla="*/ 2147483647 w 1471"/>
              <a:gd name="T49" fmla="*/ 2147483647 h 1622"/>
              <a:gd name="T50" fmla="*/ 2147483647 w 1471"/>
              <a:gd name="T51" fmla="*/ 2147483647 h 1622"/>
              <a:gd name="T52" fmla="*/ 2147483647 w 1471"/>
              <a:gd name="T53" fmla="*/ 2147483647 h 1622"/>
              <a:gd name="T54" fmla="*/ 2147483647 w 1471"/>
              <a:gd name="T55" fmla="*/ 0 h 1622"/>
              <a:gd name="T56" fmla="*/ 2147483647 w 1471"/>
              <a:gd name="T57" fmla="*/ 2147483647 h 1622"/>
              <a:gd name="T58" fmla="*/ 2147483647 w 1471"/>
              <a:gd name="T59" fmla="*/ 2147483647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6400800" y="3702724"/>
            <a:ext cx="2438400" cy="51935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4416425" y="3868221"/>
            <a:ext cx="184731" cy="369332"/>
          </a:xfrm>
          <a:custGeom>
            <a:avLst/>
            <a:gdLst>
              <a:gd name="T0" fmla="*/ 2147483647 w 1471"/>
              <a:gd name="T1" fmla="*/ 2147483647 h 1622"/>
              <a:gd name="T2" fmla="*/ 2147483647 w 1471"/>
              <a:gd name="T3" fmla="*/ 2147483647 h 1622"/>
              <a:gd name="T4" fmla="*/ 2147483647 w 1471"/>
              <a:gd name="T5" fmla="*/ 2147483647 h 1622"/>
              <a:gd name="T6" fmla="*/ 2147483647 w 1471"/>
              <a:gd name="T7" fmla="*/ 2147483647 h 1622"/>
              <a:gd name="T8" fmla="*/ 2147483647 w 1471"/>
              <a:gd name="T9" fmla="*/ 2147483647 h 1622"/>
              <a:gd name="T10" fmla="*/ 2147483647 w 1471"/>
              <a:gd name="T11" fmla="*/ 2147483647 h 1622"/>
              <a:gd name="T12" fmla="*/ 2147483647 w 1471"/>
              <a:gd name="T13" fmla="*/ 2147483647 h 1622"/>
              <a:gd name="T14" fmla="*/ 2147483647 w 1471"/>
              <a:gd name="T15" fmla="*/ 2147483647 h 1622"/>
              <a:gd name="T16" fmla="*/ 2147483647 w 1471"/>
              <a:gd name="T17" fmla="*/ 2147483647 h 1622"/>
              <a:gd name="T18" fmla="*/ 2147483647 w 1471"/>
              <a:gd name="T19" fmla="*/ 2147483647 h 1622"/>
              <a:gd name="T20" fmla="*/ 2147483647 w 1471"/>
              <a:gd name="T21" fmla="*/ 2147483647 h 1622"/>
              <a:gd name="T22" fmla="*/ 2147483647 w 1471"/>
              <a:gd name="T23" fmla="*/ 2147483647 h 1622"/>
              <a:gd name="T24" fmla="*/ 2147483647 w 1471"/>
              <a:gd name="T25" fmla="*/ 2147483647 h 1622"/>
              <a:gd name="T26" fmla="*/ 2147483647 w 1471"/>
              <a:gd name="T27" fmla="*/ 2147483647 h 1622"/>
              <a:gd name="T28" fmla="*/ 2147483647 w 1471"/>
              <a:gd name="T29" fmla="*/ 2147483647 h 1622"/>
              <a:gd name="T30" fmla="*/ 2147483647 w 1471"/>
              <a:gd name="T31" fmla="*/ 2147483647 h 1622"/>
              <a:gd name="T32" fmla="*/ 2147483647 w 1471"/>
              <a:gd name="T33" fmla="*/ 2147483647 h 1622"/>
              <a:gd name="T34" fmla="*/ 2147483647 w 1471"/>
              <a:gd name="T35" fmla="*/ 2147483647 h 1622"/>
              <a:gd name="T36" fmla="*/ 2147483647 w 1471"/>
              <a:gd name="T37" fmla="*/ 2147483647 h 1622"/>
              <a:gd name="T38" fmla="*/ 2147483647 w 1471"/>
              <a:gd name="T39" fmla="*/ 2147483647 h 1622"/>
              <a:gd name="T40" fmla="*/ 2147483647 w 1471"/>
              <a:gd name="T41" fmla="*/ 2147483647 h 1622"/>
              <a:gd name="T42" fmla="*/ 2147483647 w 1471"/>
              <a:gd name="T43" fmla="*/ 2147483647 h 1622"/>
              <a:gd name="T44" fmla="*/ 2147483647 w 1471"/>
              <a:gd name="T45" fmla="*/ 2147483647 h 1622"/>
              <a:gd name="T46" fmla="*/ 2147483647 w 1471"/>
              <a:gd name="T47" fmla="*/ 2147483647 h 1622"/>
              <a:gd name="T48" fmla="*/ 2147483647 w 1471"/>
              <a:gd name="T49" fmla="*/ 2147483647 h 1622"/>
              <a:gd name="T50" fmla="*/ 2147483647 w 1471"/>
              <a:gd name="T51" fmla="*/ 2147483647 h 1622"/>
              <a:gd name="T52" fmla="*/ 2147483647 w 1471"/>
              <a:gd name="T53" fmla="*/ 2147483647 h 1622"/>
              <a:gd name="T54" fmla="*/ 2147483647 w 1471"/>
              <a:gd name="T55" fmla="*/ 0 h 1622"/>
              <a:gd name="T56" fmla="*/ 2147483647 w 1471"/>
              <a:gd name="T57" fmla="*/ 2147483647 h 1622"/>
              <a:gd name="T58" fmla="*/ 2147483647 w 1471"/>
              <a:gd name="T59" fmla="*/ 2147483647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4672013" y="3781703"/>
            <a:ext cx="184731" cy="369332"/>
          </a:xfrm>
          <a:custGeom>
            <a:avLst/>
            <a:gdLst>
              <a:gd name="T0" fmla="*/ 2147483647 w 1306"/>
              <a:gd name="T1" fmla="*/ 2147483647 h 1469"/>
              <a:gd name="T2" fmla="*/ 2147483647 w 1306"/>
              <a:gd name="T3" fmla="*/ 2147483647 h 1469"/>
              <a:gd name="T4" fmla="*/ 2147483647 w 1306"/>
              <a:gd name="T5" fmla="*/ 2147483647 h 1469"/>
              <a:gd name="T6" fmla="*/ 2147483647 w 1306"/>
              <a:gd name="T7" fmla="*/ 2147483647 h 1469"/>
              <a:gd name="T8" fmla="*/ 2147483647 w 1306"/>
              <a:gd name="T9" fmla="*/ 2147483647 h 1469"/>
              <a:gd name="T10" fmla="*/ 2147483647 w 1306"/>
              <a:gd name="T11" fmla="*/ 2147483647 h 1469"/>
              <a:gd name="T12" fmla="*/ 2147483647 w 1306"/>
              <a:gd name="T13" fmla="*/ 2147483647 h 1469"/>
              <a:gd name="T14" fmla="*/ 2147483647 w 1306"/>
              <a:gd name="T15" fmla="*/ 2147483647 h 1469"/>
              <a:gd name="T16" fmla="*/ 2147483647 w 1306"/>
              <a:gd name="T17" fmla="*/ 2147483647 h 1469"/>
              <a:gd name="T18" fmla="*/ 0 w 1306"/>
              <a:gd name="T19" fmla="*/ 2147483647 h 1469"/>
              <a:gd name="T20" fmla="*/ 2147483647 w 1306"/>
              <a:gd name="T21" fmla="*/ 2147483647 h 1469"/>
              <a:gd name="T22" fmla="*/ 2147483647 w 1306"/>
              <a:gd name="T23" fmla="*/ 2147483647 h 1469"/>
              <a:gd name="T24" fmla="*/ 2147483647 w 1306"/>
              <a:gd name="T25" fmla="*/ 2147483647 h 1469"/>
              <a:gd name="T26" fmla="*/ 2147483647 w 1306"/>
              <a:gd name="T27" fmla="*/ 2147483647 h 1469"/>
              <a:gd name="T28" fmla="*/ 2147483647 w 1306"/>
              <a:gd name="T29" fmla="*/ 2147483647 h 1469"/>
              <a:gd name="T30" fmla="*/ 2147483647 w 1306"/>
              <a:gd name="T31" fmla="*/ 2147483647 h 1469"/>
              <a:gd name="T32" fmla="*/ 2147483647 w 1306"/>
              <a:gd name="T33" fmla="*/ 2147483647 h 1469"/>
              <a:gd name="T34" fmla="*/ 2147483647 w 1306"/>
              <a:gd name="T35" fmla="*/ 2147483647 h 1469"/>
              <a:gd name="T36" fmla="*/ 2147483647 w 1306"/>
              <a:gd name="T37" fmla="*/ 2147483647 h 1469"/>
              <a:gd name="T38" fmla="*/ 2147483647 w 1306"/>
              <a:gd name="T39" fmla="*/ 2147483647 h 1469"/>
              <a:gd name="T40" fmla="*/ 2147483647 w 1306"/>
              <a:gd name="T41" fmla="*/ 2147483647 h 1469"/>
              <a:gd name="T42" fmla="*/ 2147483647 w 1306"/>
              <a:gd name="T43" fmla="*/ 2147483647 h 1469"/>
              <a:gd name="T44" fmla="*/ 2147483647 w 1306"/>
              <a:gd name="T45" fmla="*/ 2147483647 h 1469"/>
              <a:gd name="T46" fmla="*/ 2147483647 w 1306"/>
              <a:gd name="T47" fmla="*/ 2147483647 h 1469"/>
              <a:gd name="T48" fmla="*/ 2147483647 w 1306"/>
              <a:gd name="T49" fmla="*/ 2147483647 h 1469"/>
              <a:gd name="T50" fmla="*/ 2147483647 w 1306"/>
              <a:gd name="T51" fmla="*/ 2147483647 h 1469"/>
              <a:gd name="T52" fmla="*/ 2147483647 w 1306"/>
              <a:gd name="T53" fmla="*/ 2147483647 h 1469"/>
              <a:gd name="T54" fmla="*/ 2147483647 w 1306"/>
              <a:gd name="T55" fmla="*/ 2147483647 h 1469"/>
              <a:gd name="T56" fmla="*/ 2147483647 w 1306"/>
              <a:gd name="T57" fmla="*/ 2147483647 h 146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306"/>
              <a:gd name="T88" fmla="*/ 0 h 1469"/>
              <a:gd name="T89" fmla="*/ 1306 w 1306"/>
              <a:gd name="T90" fmla="*/ 1469 h 146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306" h="1469">
                <a:moveTo>
                  <a:pt x="543" y="68"/>
                </a:moveTo>
                <a:cubicBezTo>
                  <a:pt x="502" y="82"/>
                  <a:pt x="490" y="96"/>
                  <a:pt x="454" y="108"/>
                </a:cubicBezTo>
                <a:cubicBezTo>
                  <a:pt x="418" y="136"/>
                  <a:pt x="378" y="152"/>
                  <a:pt x="341" y="181"/>
                </a:cubicBezTo>
                <a:cubicBezTo>
                  <a:pt x="300" y="213"/>
                  <a:pt x="264" y="250"/>
                  <a:pt x="227" y="287"/>
                </a:cubicBezTo>
                <a:cubicBezTo>
                  <a:pt x="213" y="301"/>
                  <a:pt x="206" y="319"/>
                  <a:pt x="195" y="335"/>
                </a:cubicBezTo>
                <a:cubicBezTo>
                  <a:pt x="176" y="363"/>
                  <a:pt x="148" y="386"/>
                  <a:pt x="130" y="416"/>
                </a:cubicBezTo>
                <a:cubicBezTo>
                  <a:pt x="98" y="468"/>
                  <a:pt x="131" y="433"/>
                  <a:pt x="97" y="465"/>
                </a:cubicBezTo>
                <a:cubicBezTo>
                  <a:pt x="90" y="493"/>
                  <a:pt x="79" y="514"/>
                  <a:pt x="65" y="538"/>
                </a:cubicBezTo>
                <a:cubicBezTo>
                  <a:pt x="55" y="555"/>
                  <a:pt x="32" y="587"/>
                  <a:pt x="32" y="587"/>
                </a:cubicBezTo>
                <a:cubicBezTo>
                  <a:pt x="23" y="631"/>
                  <a:pt x="11" y="673"/>
                  <a:pt x="0" y="716"/>
                </a:cubicBezTo>
                <a:cubicBezTo>
                  <a:pt x="3" y="773"/>
                  <a:pt x="4" y="830"/>
                  <a:pt x="8" y="887"/>
                </a:cubicBezTo>
                <a:cubicBezTo>
                  <a:pt x="13" y="947"/>
                  <a:pt x="48" y="1005"/>
                  <a:pt x="73" y="1057"/>
                </a:cubicBezTo>
                <a:cubicBezTo>
                  <a:pt x="135" y="1183"/>
                  <a:pt x="185" y="1232"/>
                  <a:pt x="308" y="1308"/>
                </a:cubicBezTo>
                <a:cubicBezTo>
                  <a:pt x="348" y="1333"/>
                  <a:pt x="384" y="1362"/>
                  <a:pt x="430" y="1373"/>
                </a:cubicBezTo>
                <a:cubicBezTo>
                  <a:pt x="484" y="1400"/>
                  <a:pt x="540" y="1426"/>
                  <a:pt x="600" y="1438"/>
                </a:cubicBezTo>
                <a:cubicBezTo>
                  <a:pt x="639" y="1446"/>
                  <a:pt x="676" y="1450"/>
                  <a:pt x="714" y="1462"/>
                </a:cubicBezTo>
                <a:cubicBezTo>
                  <a:pt x="764" y="1459"/>
                  <a:pt x="838" y="1469"/>
                  <a:pt x="892" y="1446"/>
                </a:cubicBezTo>
                <a:cubicBezTo>
                  <a:pt x="955" y="1419"/>
                  <a:pt x="995" y="1350"/>
                  <a:pt x="1038" y="1300"/>
                </a:cubicBezTo>
                <a:cubicBezTo>
                  <a:pt x="1094" y="1234"/>
                  <a:pt x="1158" y="1174"/>
                  <a:pt x="1200" y="1097"/>
                </a:cubicBezTo>
                <a:cubicBezTo>
                  <a:pt x="1231" y="1039"/>
                  <a:pt x="1252" y="978"/>
                  <a:pt x="1281" y="919"/>
                </a:cubicBezTo>
                <a:cubicBezTo>
                  <a:pt x="1292" y="865"/>
                  <a:pt x="1299" y="812"/>
                  <a:pt x="1306" y="757"/>
                </a:cubicBezTo>
                <a:cubicBezTo>
                  <a:pt x="1300" y="649"/>
                  <a:pt x="1299" y="491"/>
                  <a:pt x="1233" y="392"/>
                </a:cubicBezTo>
                <a:cubicBezTo>
                  <a:pt x="1207" y="299"/>
                  <a:pt x="1138" y="231"/>
                  <a:pt x="1070" y="165"/>
                </a:cubicBezTo>
                <a:cubicBezTo>
                  <a:pt x="1022" y="118"/>
                  <a:pt x="975" y="73"/>
                  <a:pt x="908" y="51"/>
                </a:cubicBezTo>
                <a:cubicBezTo>
                  <a:pt x="850" y="32"/>
                  <a:pt x="791" y="32"/>
                  <a:pt x="730" y="27"/>
                </a:cubicBezTo>
                <a:cubicBezTo>
                  <a:pt x="662" y="30"/>
                  <a:pt x="579" y="0"/>
                  <a:pt x="527" y="43"/>
                </a:cubicBezTo>
                <a:cubicBezTo>
                  <a:pt x="519" y="49"/>
                  <a:pt x="518" y="61"/>
                  <a:pt x="511" y="68"/>
                </a:cubicBezTo>
                <a:cubicBezTo>
                  <a:pt x="503" y="75"/>
                  <a:pt x="451" y="116"/>
                  <a:pt x="430" y="116"/>
                </a:cubicBezTo>
                <a:lnTo>
                  <a:pt x="465" y="6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6669088" y="4131747"/>
            <a:ext cx="184731" cy="369332"/>
          </a:xfrm>
          <a:custGeom>
            <a:avLst/>
            <a:gdLst>
              <a:gd name="T0" fmla="*/ 2147483647 w 1338"/>
              <a:gd name="T1" fmla="*/ 2147483647 h 1508"/>
              <a:gd name="T2" fmla="*/ 2147483647 w 1338"/>
              <a:gd name="T3" fmla="*/ 2147483647 h 1508"/>
              <a:gd name="T4" fmla="*/ 2147483647 w 1338"/>
              <a:gd name="T5" fmla="*/ 2147483647 h 1508"/>
              <a:gd name="T6" fmla="*/ 2147483647 w 1338"/>
              <a:gd name="T7" fmla="*/ 2147483647 h 1508"/>
              <a:gd name="T8" fmla="*/ 2147483647 w 1338"/>
              <a:gd name="T9" fmla="*/ 2147483647 h 1508"/>
              <a:gd name="T10" fmla="*/ 2147483647 w 1338"/>
              <a:gd name="T11" fmla="*/ 2147483647 h 1508"/>
              <a:gd name="T12" fmla="*/ 2147483647 w 1338"/>
              <a:gd name="T13" fmla="*/ 2147483647 h 1508"/>
              <a:gd name="T14" fmla="*/ 2147483647 w 1338"/>
              <a:gd name="T15" fmla="*/ 2147483647 h 1508"/>
              <a:gd name="T16" fmla="*/ 2147483647 w 1338"/>
              <a:gd name="T17" fmla="*/ 2147483647 h 1508"/>
              <a:gd name="T18" fmla="*/ 2147483647 w 1338"/>
              <a:gd name="T19" fmla="*/ 2147483647 h 1508"/>
              <a:gd name="T20" fmla="*/ 2147483647 w 1338"/>
              <a:gd name="T21" fmla="*/ 2147483647 h 1508"/>
              <a:gd name="T22" fmla="*/ 0 w 1338"/>
              <a:gd name="T23" fmla="*/ 2147483647 h 1508"/>
              <a:gd name="T24" fmla="*/ 2147483647 w 1338"/>
              <a:gd name="T25" fmla="*/ 2147483647 h 1508"/>
              <a:gd name="T26" fmla="*/ 2147483647 w 1338"/>
              <a:gd name="T27" fmla="*/ 2147483647 h 1508"/>
              <a:gd name="T28" fmla="*/ 2147483647 w 1338"/>
              <a:gd name="T29" fmla="*/ 2147483647 h 1508"/>
              <a:gd name="T30" fmla="*/ 2147483647 w 1338"/>
              <a:gd name="T31" fmla="*/ 2147483647 h 1508"/>
              <a:gd name="T32" fmla="*/ 2147483647 w 1338"/>
              <a:gd name="T33" fmla="*/ 2147483647 h 1508"/>
              <a:gd name="T34" fmla="*/ 2147483647 w 1338"/>
              <a:gd name="T35" fmla="*/ 2147483647 h 1508"/>
              <a:gd name="T36" fmla="*/ 2147483647 w 1338"/>
              <a:gd name="T37" fmla="*/ 2147483647 h 1508"/>
              <a:gd name="T38" fmla="*/ 2147483647 w 1338"/>
              <a:gd name="T39" fmla="*/ 2147483647 h 1508"/>
              <a:gd name="T40" fmla="*/ 2147483647 w 1338"/>
              <a:gd name="T41" fmla="*/ 2147483647 h 1508"/>
              <a:gd name="T42" fmla="*/ 2147483647 w 1338"/>
              <a:gd name="T43" fmla="*/ 2147483647 h 1508"/>
              <a:gd name="T44" fmla="*/ 2147483647 w 1338"/>
              <a:gd name="T45" fmla="*/ 2147483647 h 1508"/>
              <a:gd name="T46" fmla="*/ 2147483647 w 1338"/>
              <a:gd name="T47" fmla="*/ 2147483647 h 1508"/>
              <a:gd name="T48" fmla="*/ 2147483647 w 1338"/>
              <a:gd name="T49" fmla="*/ 2147483647 h 1508"/>
              <a:gd name="T50" fmla="*/ 2147483647 w 1338"/>
              <a:gd name="T51" fmla="*/ 2147483647 h 1508"/>
              <a:gd name="T52" fmla="*/ 2147483647 w 1338"/>
              <a:gd name="T53" fmla="*/ 2147483647 h 1508"/>
              <a:gd name="T54" fmla="*/ 2147483647 w 1338"/>
              <a:gd name="T55" fmla="*/ 2147483647 h 1508"/>
              <a:gd name="T56" fmla="*/ 2147483647 w 1338"/>
              <a:gd name="T57" fmla="*/ 0 h 1508"/>
              <a:gd name="T58" fmla="*/ 2147483647 w 1338"/>
              <a:gd name="T59" fmla="*/ 2147483647 h 150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338"/>
              <a:gd name="T91" fmla="*/ 0 h 1508"/>
              <a:gd name="T92" fmla="*/ 1338 w 1338"/>
              <a:gd name="T93" fmla="*/ 1508 h 150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338" h="1508">
                <a:moveTo>
                  <a:pt x="697" y="8"/>
                </a:moveTo>
                <a:cubicBezTo>
                  <a:pt x="661" y="20"/>
                  <a:pt x="639" y="43"/>
                  <a:pt x="608" y="64"/>
                </a:cubicBezTo>
                <a:cubicBezTo>
                  <a:pt x="589" y="94"/>
                  <a:pt x="569" y="106"/>
                  <a:pt x="543" y="129"/>
                </a:cubicBezTo>
                <a:cubicBezTo>
                  <a:pt x="467" y="196"/>
                  <a:pt x="534" y="150"/>
                  <a:pt x="478" y="186"/>
                </a:cubicBezTo>
                <a:cubicBezTo>
                  <a:pt x="458" y="216"/>
                  <a:pt x="442" y="227"/>
                  <a:pt x="414" y="251"/>
                </a:cubicBezTo>
                <a:cubicBezTo>
                  <a:pt x="388" y="273"/>
                  <a:pt x="377" y="297"/>
                  <a:pt x="349" y="316"/>
                </a:cubicBezTo>
                <a:cubicBezTo>
                  <a:pt x="324" y="352"/>
                  <a:pt x="262" y="411"/>
                  <a:pt x="227" y="437"/>
                </a:cubicBezTo>
                <a:cubicBezTo>
                  <a:pt x="206" y="470"/>
                  <a:pt x="177" y="496"/>
                  <a:pt x="154" y="527"/>
                </a:cubicBezTo>
                <a:cubicBezTo>
                  <a:pt x="105" y="594"/>
                  <a:pt x="141" y="557"/>
                  <a:pt x="105" y="591"/>
                </a:cubicBezTo>
                <a:cubicBezTo>
                  <a:pt x="94" y="625"/>
                  <a:pt x="76" y="659"/>
                  <a:pt x="57" y="689"/>
                </a:cubicBezTo>
                <a:cubicBezTo>
                  <a:pt x="49" y="720"/>
                  <a:pt x="47" y="739"/>
                  <a:pt x="24" y="762"/>
                </a:cubicBezTo>
                <a:cubicBezTo>
                  <a:pt x="12" y="811"/>
                  <a:pt x="6" y="857"/>
                  <a:pt x="0" y="908"/>
                </a:cubicBezTo>
                <a:cubicBezTo>
                  <a:pt x="6" y="988"/>
                  <a:pt x="10" y="1064"/>
                  <a:pt x="49" y="1135"/>
                </a:cubicBezTo>
                <a:cubicBezTo>
                  <a:pt x="109" y="1244"/>
                  <a:pt x="244" y="1332"/>
                  <a:pt x="357" y="1378"/>
                </a:cubicBezTo>
                <a:cubicBezTo>
                  <a:pt x="381" y="1388"/>
                  <a:pt x="407" y="1391"/>
                  <a:pt x="430" y="1402"/>
                </a:cubicBezTo>
                <a:cubicBezTo>
                  <a:pt x="538" y="1456"/>
                  <a:pt x="659" y="1488"/>
                  <a:pt x="778" y="1508"/>
                </a:cubicBezTo>
                <a:cubicBezTo>
                  <a:pt x="871" y="1502"/>
                  <a:pt x="882" y="1504"/>
                  <a:pt x="949" y="1483"/>
                </a:cubicBezTo>
                <a:cubicBezTo>
                  <a:pt x="1004" y="1446"/>
                  <a:pt x="979" y="1457"/>
                  <a:pt x="1022" y="1443"/>
                </a:cubicBezTo>
                <a:cubicBezTo>
                  <a:pt x="1080" y="1404"/>
                  <a:pt x="1119" y="1353"/>
                  <a:pt x="1168" y="1305"/>
                </a:cubicBezTo>
                <a:cubicBezTo>
                  <a:pt x="1197" y="1277"/>
                  <a:pt x="1211" y="1237"/>
                  <a:pt x="1241" y="1208"/>
                </a:cubicBezTo>
                <a:cubicBezTo>
                  <a:pt x="1258" y="1139"/>
                  <a:pt x="1235" y="1208"/>
                  <a:pt x="1273" y="1151"/>
                </a:cubicBezTo>
                <a:cubicBezTo>
                  <a:pt x="1288" y="1128"/>
                  <a:pt x="1301" y="1095"/>
                  <a:pt x="1314" y="1070"/>
                </a:cubicBezTo>
                <a:cubicBezTo>
                  <a:pt x="1323" y="1023"/>
                  <a:pt x="1332" y="980"/>
                  <a:pt x="1338" y="932"/>
                </a:cubicBezTo>
                <a:cubicBezTo>
                  <a:pt x="1335" y="864"/>
                  <a:pt x="1335" y="797"/>
                  <a:pt x="1330" y="729"/>
                </a:cubicBezTo>
                <a:cubicBezTo>
                  <a:pt x="1325" y="662"/>
                  <a:pt x="1314" y="584"/>
                  <a:pt x="1297" y="518"/>
                </a:cubicBezTo>
                <a:cubicBezTo>
                  <a:pt x="1262" y="383"/>
                  <a:pt x="1267" y="249"/>
                  <a:pt x="1176" y="137"/>
                </a:cubicBezTo>
                <a:cubicBezTo>
                  <a:pt x="1152" y="108"/>
                  <a:pt x="1130" y="74"/>
                  <a:pt x="1095" y="56"/>
                </a:cubicBezTo>
                <a:cubicBezTo>
                  <a:pt x="1066" y="41"/>
                  <a:pt x="1028" y="39"/>
                  <a:pt x="997" y="32"/>
                </a:cubicBezTo>
                <a:cubicBezTo>
                  <a:pt x="951" y="22"/>
                  <a:pt x="906" y="9"/>
                  <a:pt x="860" y="0"/>
                </a:cubicBezTo>
                <a:cubicBezTo>
                  <a:pt x="665" y="8"/>
                  <a:pt x="611" y="8"/>
                  <a:pt x="697" y="8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929188" y="3109396"/>
            <a:ext cx="184731" cy="369332"/>
          </a:xfrm>
          <a:custGeom>
            <a:avLst/>
            <a:gdLst>
              <a:gd name="T0" fmla="*/ 2147483647 w 365"/>
              <a:gd name="T1" fmla="*/ 0 h 486"/>
              <a:gd name="T2" fmla="*/ 2147483647 w 365"/>
              <a:gd name="T3" fmla="*/ 2147483647 h 486"/>
              <a:gd name="T4" fmla="*/ 2147483647 w 365"/>
              <a:gd name="T5" fmla="*/ 2147483647 h 486"/>
              <a:gd name="T6" fmla="*/ 2147483647 w 365"/>
              <a:gd name="T7" fmla="*/ 2147483647 h 486"/>
              <a:gd name="T8" fmla="*/ 2147483647 w 365"/>
              <a:gd name="T9" fmla="*/ 2147483647 h 486"/>
              <a:gd name="T10" fmla="*/ 2147483647 w 365"/>
              <a:gd name="T11" fmla="*/ 2147483647 h 486"/>
              <a:gd name="T12" fmla="*/ 2147483647 w 365"/>
              <a:gd name="T13" fmla="*/ 2147483647 h 486"/>
              <a:gd name="T14" fmla="*/ 2147483647 w 365"/>
              <a:gd name="T15" fmla="*/ 2147483647 h 486"/>
              <a:gd name="T16" fmla="*/ 0 w 365"/>
              <a:gd name="T17" fmla="*/ 2147483647 h 486"/>
              <a:gd name="T18" fmla="*/ 2147483647 w 365"/>
              <a:gd name="T19" fmla="*/ 2147483647 h 486"/>
              <a:gd name="T20" fmla="*/ 2147483647 w 365"/>
              <a:gd name="T21" fmla="*/ 2147483647 h 4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65"/>
              <a:gd name="T34" fmla="*/ 0 h 486"/>
              <a:gd name="T35" fmla="*/ 365 w 365"/>
              <a:gd name="T36" fmla="*/ 486 h 4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65" h="486">
                <a:moveTo>
                  <a:pt x="365" y="0"/>
                </a:moveTo>
                <a:cubicBezTo>
                  <a:pt x="341" y="24"/>
                  <a:pt x="324" y="37"/>
                  <a:pt x="292" y="48"/>
                </a:cubicBezTo>
                <a:cubicBezTo>
                  <a:pt x="266" y="75"/>
                  <a:pt x="233" y="98"/>
                  <a:pt x="203" y="121"/>
                </a:cubicBezTo>
                <a:cubicBezTo>
                  <a:pt x="198" y="129"/>
                  <a:pt x="194" y="139"/>
                  <a:pt x="187" y="146"/>
                </a:cubicBezTo>
                <a:cubicBezTo>
                  <a:pt x="180" y="153"/>
                  <a:pt x="168" y="154"/>
                  <a:pt x="162" y="162"/>
                </a:cubicBezTo>
                <a:cubicBezTo>
                  <a:pt x="157" y="169"/>
                  <a:pt x="158" y="179"/>
                  <a:pt x="154" y="186"/>
                </a:cubicBezTo>
                <a:cubicBezTo>
                  <a:pt x="125" y="238"/>
                  <a:pt x="84" y="290"/>
                  <a:pt x="65" y="348"/>
                </a:cubicBezTo>
                <a:cubicBezTo>
                  <a:pt x="56" y="376"/>
                  <a:pt x="46" y="411"/>
                  <a:pt x="33" y="437"/>
                </a:cubicBezTo>
                <a:cubicBezTo>
                  <a:pt x="24" y="455"/>
                  <a:pt x="0" y="486"/>
                  <a:pt x="0" y="486"/>
                </a:cubicBezTo>
                <a:cubicBezTo>
                  <a:pt x="3" y="473"/>
                  <a:pt x="4" y="459"/>
                  <a:pt x="8" y="446"/>
                </a:cubicBezTo>
                <a:cubicBezTo>
                  <a:pt x="12" y="429"/>
                  <a:pt x="24" y="397"/>
                  <a:pt x="24" y="397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4621213" y="3733284"/>
            <a:ext cx="184731" cy="369332"/>
          </a:xfrm>
          <a:custGeom>
            <a:avLst/>
            <a:gdLst>
              <a:gd name="T0" fmla="*/ 2147483647 w 1341"/>
              <a:gd name="T1" fmla="*/ 2147483647 h 1566"/>
              <a:gd name="T2" fmla="*/ 2147483647 w 1341"/>
              <a:gd name="T3" fmla="*/ 2147483647 h 1566"/>
              <a:gd name="T4" fmla="*/ 2147483647 w 1341"/>
              <a:gd name="T5" fmla="*/ 2147483647 h 1566"/>
              <a:gd name="T6" fmla="*/ 2147483647 w 1341"/>
              <a:gd name="T7" fmla="*/ 2147483647 h 1566"/>
              <a:gd name="T8" fmla="*/ 2147483647 w 1341"/>
              <a:gd name="T9" fmla="*/ 2147483647 h 1566"/>
              <a:gd name="T10" fmla="*/ 2147483647 w 1341"/>
              <a:gd name="T11" fmla="*/ 2147483647 h 1566"/>
              <a:gd name="T12" fmla="*/ 2147483647 w 1341"/>
              <a:gd name="T13" fmla="*/ 2147483647 h 1566"/>
              <a:gd name="T14" fmla="*/ 2147483647 w 1341"/>
              <a:gd name="T15" fmla="*/ 2147483647 h 1566"/>
              <a:gd name="T16" fmla="*/ 2147483647 w 1341"/>
              <a:gd name="T17" fmla="*/ 2147483647 h 1566"/>
              <a:gd name="T18" fmla="*/ 2147483647 w 1341"/>
              <a:gd name="T19" fmla="*/ 2147483647 h 1566"/>
              <a:gd name="T20" fmla="*/ 2147483647 w 1341"/>
              <a:gd name="T21" fmla="*/ 2147483647 h 1566"/>
              <a:gd name="T22" fmla="*/ 2147483647 w 1341"/>
              <a:gd name="T23" fmla="*/ 2147483647 h 1566"/>
              <a:gd name="T24" fmla="*/ 2147483647 w 1341"/>
              <a:gd name="T25" fmla="*/ 2147483647 h 1566"/>
              <a:gd name="T26" fmla="*/ 2147483647 w 1341"/>
              <a:gd name="T27" fmla="*/ 2147483647 h 1566"/>
              <a:gd name="T28" fmla="*/ 2147483647 w 1341"/>
              <a:gd name="T29" fmla="*/ 2147483647 h 1566"/>
              <a:gd name="T30" fmla="*/ 2147483647 w 1341"/>
              <a:gd name="T31" fmla="*/ 2147483647 h 1566"/>
              <a:gd name="T32" fmla="*/ 2147483647 w 1341"/>
              <a:gd name="T33" fmla="*/ 2147483647 h 1566"/>
              <a:gd name="T34" fmla="*/ 2147483647 w 1341"/>
              <a:gd name="T35" fmla="*/ 2147483647 h 1566"/>
              <a:gd name="T36" fmla="*/ 2147483647 w 1341"/>
              <a:gd name="T37" fmla="*/ 2147483647 h 1566"/>
              <a:gd name="T38" fmla="*/ 2147483647 w 1341"/>
              <a:gd name="T39" fmla="*/ 2147483647 h 1566"/>
              <a:gd name="T40" fmla="*/ 2147483647 w 1341"/>
              <a:gd name="T41" fmla="*/ 2147483647 h 1566"/>
              <a:gd name="T42" fmla="*/ 2147483647 w 1341"/>
              <a:gd name="T43" fmla="*/ 2147483647 h 1566"/>
              <a:gd name="T44" fmla="*/ 2147483647 w 1341"/>
              <a:gd name="T45" fmla="*/ 2147483647 h 1566"/>
              <a:gd name="T46" fmla="*/ 2147483647 w 1341"/>
              <a:gd name="T47" fmla="*/ 2147483647 h 1566"/>
              <a:gd name="T48" fmla="*/ 2147483647 w 1341"/>
              <a:gd name="T49" fmla="*/ 2147483647 h 1566"/>
              <a:gd name="T50" fmla="*/ 2147483647 w 1341"/>
              <a:gd name="T51" fmla="*/ 2147483647 h 1566"/>
              <a:gd name="T52" fmla="*/ 2147483647 w 1341"/>
              <a:gd name="T53" fmla="*/ 2147483647 h 1566"/>
              <a:gd name="T54" fmla="*/ 2147483647 w 1341"/>
              <a:gd name="T55" fmla="*/ 2147483647 h 1566"/>
              <a:gd name="T56" fmla="*/ 2147483647 w 1341"/>
              <a:gd name="T57" fmla="*/ 2147483647 h 1566"/>
              <a:gd name="T58" fmla="*/ 2147483647 w 1341"/>
              <a:gd name="T59" fmla="*/ 2147483647 h 1566"/>
              <a:gd name="T60" fmla="*/ 2147483647 w 1341"/>
              <a:gd name="T61" fmla="*/ 2147483647 h 1566"/>
              <a:gd name="T62" fmla="*/ 2147483647 w 1341"/>
              <a:gd name="T63" fmla="*/ 2147483647 h 156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41"/>
              <a:gd name="T97" fmla="*/ 0 h 1566"/>
              <a:gd name="T98" fmla="*/ 1341 w 1341"/>
              <a:gd name="T99" fmla="*/ 1566 h 156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41" h="1566">
                <a:moveTo>
                  <a:pt x="632" y="82"/>
                </a:moveTo>
                <a:cubicBezTo>
                  <a:pt x="587" y="85"/>
                  <a:pt x="543" y="81"/>
                  <a:pt x="502" y="98"/>
                </a:cubicBezTo>
                <a:cubicBezTo>
                  <a:pt x="432" y="128"/>
                  <a:pt x="369" y="190"/>
                  <a:pt x="316" y="244"/>
                </a:cubicBezTo>
                <a:cubicBezTo>
                  <a:pt x="309" y="251"/>
                  <a:pt x="298" y="253"/>
                  <a:pt x="291" y="260"/>
                </a:cubicBezTo>
                <a:cubicBezTo>
                  <a:pt x="249" y="297"/>
                  <a:pt x="213" y="339"/>
                  <a:pt x="178" y="382"/>
                </a:cubicBezTo>
                <a:cubicBezTo>
                  <a:pt x="143" y="425"/>
                  <a:pt x="118" y="480"/>
                  <a:pt x="81" y="520"/>
                </a:cubicBezTo>
                <a:cubicBezTo>
                  <a:pt x="61" y="600"/>
                  <a:pt x="91" y="500"/>
                  <a:pt x="48" y="584"/>
                </a:cubicBezTo>
                <a:cubicBezTo>
                  <a:pt x="31" y="617"/>
                  <a:pt x="28" y="663"/>
                  <a:pt x="16" y="698"/>
                </a:cubicBezTo>
                <a:cubicBezTo>
                  <a:pt x="0" y="810"/>
                  <a:pt x="0" y="790"/>
                  <a:pt x="16" y="966"/>
                </a:cubicBezTo>
                <a:cubicBezTo>
                  <a:pt x="18" y="983"/>
                  <a:pt x="32" y="1014"/>
                  <a:pt x="32" y="1014"/>
                </a:cubicBezTo>
                <a:cubicBezTo>
                  <a:pt x="41" y="1068"/>
                  <a:pt x="65" y="1103"/>
                  <a:pt x="89" y="1152"/>
                </a:cubicBezTo>
                <a:cubicBezTo>
                  <a:pt x="166" y="1309"/>
                  <a:pt x="253" y="1402"/>
                  <a:pt x="413" y="1484"/>
                </a:cubicBezTo>
                <a:cubicBezTo>
                  <a:pt x="462" y="1509"/>
                  <a:pt x="528" y="1538"/>
                  <a:pt x="583" y="1549"/>
                </a:cubicBezTo>
                <a:cubicBezTo>
                  <a:pt x="613" y="1555"/>
                  <a:pt x="673" y="1566"/>
                  <a:pt x="673" y="1566"/>
                </a:cubicBezTo>
                <a:cubicBezTo>
                  <a:pt x="732" y="1563"/>
                  <a:pt x="792" y="1563"/>
                  <a:pt x="851" y="1557"/>
                </a:cubicBezTo>
                <a:cubicBezTo>
                  <a:pt x="873" y="1555"/>
                  <a:pt x="916" y="1541"/>
                  <a:pt x="916" y="1541"/>
                </a:cubicBezTo>
                <a:cubicBezTo>
                  <a:pt x="952" y="1523"/>
                  <a:pt x="991" y="1506"/>
                  <a:pt x="1029" y="1493"/>
                </a:cubicBezTo>
                <a:cubicBezTo>
                  <a:pt x="1085" y="1437"/>
                  <a:pt x="1152" y="1397"/>
                  <a:pt x="1200" y="1330"/>
                </a:cubicBezTo>
                <a:cubicBezTo>
                  <a:pt x="1254" y="1255"/>
                  <a:pt x="1276" y="1165"/>
                  <a:pt x="1305" y="1079"/>
                </a:cubicBezTo>
                <a:cubicBezTo>
                  <a:pt x="1325" y="958"/>
                  <a:pt x="1317" y="1015"/>
                  <a:pt x="1329" y="909"/>
                </a:cubicBezTo>
                <a:cubicBezTo>
                  <a:pt x="1325" y="763"/>
                  <a:pt x="1341" y="550"/>
                  <a:pt x="1248" y="414"/>
                </a:cubicBezTo>
                <a:cubicBezTo>
                  <a:pt x="1224" y="343"/>
                  <a:pt x="1239" y="381"/>
                  <a:pt x="1200" y="301"/>
                </a:cubicBezTo>
                <a:cubicBezTo>
                  <a:pt x="1191" y="283"/>
                  <a:pt x="1178" y="268"/>
                  <a:pt x="1167" y="252"/>
                </a:cubicBezTo>
                <a:cubicBezTo>
                  <a:pt x="1162" y="244"/>
                  <a:pt x="1151" y="228"/>
                  <a:pt x="1151" y="228"/>
                </a:cubicBezTo>
                <a:cubicBezTo>
                  <a:pt x="1133" y="173"/>
                  <a:pt x="1095" y="123"/>
                  <a:pt x="1054" y="82"/>
                </a:cubicBezTo>
                <a:cubicBezTo>
                  <a:pt x="1032" y="15"/>
                  <a:pt x="993" y="19"/>
                  <a:pt x="932" y="9"/>
                </a:cubicBezTo>
                <a:cubicBezTo>
                  <a:pt x="794" y="13"/>
                  <a:pt x="685" y="0"/>
                  <a:pt x="567" y="57"/>
                </a:cubicBezTo>
                <a:cubicBezTo>
                  <a:pt x="546" y="79"/>
                  <a:pt x="557" y="68"/>
                  <a:pt x="535" y="90"/>
                </a:cubicBezTo>
                <a:lnTo>
                  <a:pt x="545" y="43"/>
                </a:lnTo>
                <a:lnTo>
                  <a:pt x="497" y="43"/>
                </a:lnTo>
                <a:lnTo>
                  <a:pt x="545" y="43"/>
                </a:lnTo>
                <a:lnTo>
                  <a:pt x="545" y="9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4343400" y="3778924"/>
            <a:ext cx="2438400" cy="51935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latin typeface="+mn-lt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133600" y="1600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A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2438400"/>
            <a:ext cx="381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B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C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457200" y="3505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D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447800" y="47244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G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1447800" y="3505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E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2514600" y="3505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F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514600" y="19827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1676400" y="19812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600200" y="28956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838200" y="28956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1828800" y="28956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1676400" y="3886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133600" y="55626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I</a:t>
            </a: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1828800" y="5105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533400" y="55626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+mn-lt"/>
              </a:rPr>
              <a:t>H</a:t>
            </a: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>
            <a:off x="914400" y="51054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687262" y="1825624"/>
            <a:ext cx="4114800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1" dirty="0">
                <a:solidFill>
                  <a:srgbClr val="0070C0"/>
                </a:solidFill>
                <a:latin typeface="+mn-lt"/>
              </a:rPr>
              <a:t>Property</a:t>
            </a:r>
            <a:r>
              <a:rPr lang="en-US" altLang="en-US" dirty="0">
                <a:latin typeface="+mn-lt"/>
              </a:rPr>
              <a:t>		</a:t>
            </a:r>
            <a:r>
              <a:rPr lang="en-US" altLang="en-US" b="1" dirty="0">
                <a:solidFill>
                  <a:srgbClr val="0070C0"/>
                </a:solidFill>
                <a:latin typeface="+mn-lt"/>
              </a:rPr>
              <a:t>Value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Number of nodes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Height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Root Node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Leaves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Ancestors of  H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Descendants of  B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Siblings of  E</a:t>
            </a:r>
          </a:p>
          <a:p>
            <a:pPr>
              <a:lnSpc>
                <a:spcPct val="60000"/>
              </a:lnSpc>
              <a:spcBef>
                <a:spcPct val="55000"/>
              </a:spcBef>
            </a:pPr>
            <a:r>
              <a:rPr lang="en-US" altLang="en-US" dirty="0">
                <a:latin typeface="+mn-lt"/>
              </a:rPr>
              <a:t>Left subtree</a:t>
            </a:r>
          </a:p>
        </p:txBody>
      </p:sp>
      <p:sp>
        <p:nvSpPr>
          <p:cNvPr id="3" name="Rectangle 2"/>
          <p:cNvSpPr/>
          <p:nvPr/>
        </p:nvSpPr>
        <p:spPr>
          <a:xfrm>
            <a:off x="5732655" y="2230127"/>
            <a:ext cx="2240003" cy="249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 9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4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A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D,F,H,I,C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G, E, B,A (strict)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D,E,F,G,H,I(strict)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D,F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>
                <a:latin typeface="+mn-lt"/>
                <a:ea typeface="ＭＳ Ｐゴシック" panose="020B0600070205080204" pitchFamily="34" charset="-128"/>
              </a:rPr>
              <a:t>: B,D,E,F,G,H,I</a:t>
            </a:r>
          </a:p>
        </p:txBody>
      </p:sp>
    </p:spTree>
    <p:extLst>
      <p:ext uri="{BB962C8B-B14F-4D97-AF65-F5344CB8AC3E}">
        <p14:creationId xmlns:p14="http://schemas.microsoft.com/office/powerpoint/2010/main" val="216484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rooted tree data structure stores information in nodes</a:t>
            </a:r>
          </a:p>
          <a:p>
            <a:r>
              <a:rPr lang="en-US" dirty="0"/>
              <a:t>Similar to linked lists:</a:t>
            </a:r>
          </a:p>
          <a:p>
            <a:pPr lvl="1"/>
            <a:r>
              <a:rPr lang="en-US" dirty="0"/>
              <a:t>There is a first node, or </a:t>
            </a:r>
            <a:r>
              <a:rPr lang="en-US" dirty="0">
                <a:solidFill>
                  <a:srgbClr val="0070C0"/>
                </a:solidFill>
              </a:rPr>
              <a:t>root</a:t>
            </a:r>
          </a:p>
          <a:p>
            <a:pPr lvl="1"/>
            <a:r>
              <a:rPr lang="en-US" dirty="0"/>
              <a:t>Each node has variable number of </a:t>
            </a:r>
            <a:r>
              <a:rPr lang="en-US" dirty="0">
                <a:solidFill>
                  <a:srgbClr val="0070C0"/>
                </a:solidFill>
              </a:rPr>
              <a:t>references to successors</a:t>
            </a:r>
          </a:p>
          <a:p>
            <a:pPr lvl="1"/>
            <a:r>
              <a:rPr lang="en-US" dirty="0"/>
              <a:t>Each node, other than the root, has </a:t>
            </a:r>
            <a:r>
              <a:rPr lang="en-US" dirty="0">
                <a:solidFill>
                  <a:srgbClr val="0070C0"/>
                </a:solidFill>
              </a:rPr>
              <a:t>exactly one node pointing to </a:t>
            </a:r>
            <a:r>
              <a:rPr lang="en-US" dirty="0" smtClean="0">
                <a:solidFill>
                  <a:srgbClr val="0070C0"/>
                </a:solidFill>
              </a:rPr>
              <a:t>it</a:t>
            </a:r>
          </a:p>
          <a:p>
            <a:pPr lvl="1"/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There are a number of applications where linear data structures are not </a:t>
            </a:r>
            <a:r>
              <a:rPr lang="en-US" altLang="en-US" dirty="0" smtClean="0">
                <a:latin typeface="Helvetica" panose="020B0604020202020204" pitchFamily="34" charset="0"/>
                <a:cs typeface="Times New Roman" panose="02020603050405020304" pitchFamily="18" charset="0"/>
              </a:rPr>
              <a:t>appropriate (e.g., Linear linked list will not be able to capture the tree-like relationship with ease)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89040"/>
            <a:ext cx="3889375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5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HTML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800200"/>
          </a:xfrm>
        </p:spPr>
        <p:txBody>
          <a:bodyPr/>
          <a:lstStyle/>
          <a:p>
            <a:r>
              <a:rPr lang="en-US" dirty="0"/>
              <a:t>HTML document has a tree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19672" y="2204864"/>
            <a:ext cx="529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&lt;title&gt;Hello World!&lt;/title&gt;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&lt;/head&gt;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&lt;body&gt;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&lt;h1&gt;This is a &lt;u&gt;Heading&lt;/u&gt;&lt;/h1&gt;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&lt;p&gt;This is a paragraph with some</a:t>
            </a:r>
          </a:p>
          <a:p>
            <a:r>
              <a:rPr lang="en-US" dirty="0">
                <a:latin typeface="Consolas" panose="020B0609020204030204" pitchFamily="49" charset="0"/>
              </a:rPr>
              <a:t>      &lt;u&gt;underlined&lt;/u&gt; text.&lt;/p&gt;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&lt;/body&gt;</a:t>
            </a:r>
          </a:p>
          <a:p>
            <a:r>
              <a:rPr lang="en-US" dirty="0">
                <a:latin typeface="Consolas" panose="020B0609020204030204" pitchFamily="49" charset="0"/>
              </a:rPr>
              <a:t>&lt;/html&gt;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HTML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1800200"/>
          </a:xfrm>
        </p:spPr>
        <p:txBody>
          <a:bodyPr/>
          <a:lstStyle/>
          <a:p>
            <a:r>
              <a:rPr lang="en-US" dirty="0"/>
              <a:t>HTML document has a tree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19672" y="2204864"/>
            <a:ext cx="529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&lt;title&gt;Hello World!&lt;/title&gt;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&lt;/head&gt;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&lt;body&gt;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&lt;h1&gt;This is a &lt;u&gt;Heading&lt;/u&gt;&lt;/h1&gt;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&lt;p&gt;This is a paragraph with some</a:t>
            </a:r>
          </a:p>
          <a:p>
            <a:r>
              <a:rPr lang="en-US" dirty="0">
                <a:latin typeface="Consolas" panose="020B0609020204030204" pitchFamily="49" charset="0"/>
              </a:rPr>
              <a:t>      &lt;u&gt;underlined&lt;/u&gt; text.&lt;/p&gt;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&lt;/body&gt;</a:t>
            </a:r>
          </a:p>
          <a:p>
            <a:r>
              <a:rPr lang="en-US" dirty="0">
                <a:latin typeface="Consolas" panose="020B0609020204030204" pitchFamily="49" charset="0"/>
              </a:rPr>
              <a:t>&lt;/html&gt;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>
            <a:off x="2915816" y="2964056"/>
            <a:ext cx="3687985" cy="661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589513" y="2740219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latin typeface="+mn-lt"/>
              </a:rPr>
              <a:t>heading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4224660" y="4725144"/>
            <a:ext cx="123210" cy="89172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>
            <a:off x="6228183" y="3035494"/>
            <a:ext cx="410542" cy="590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2664109" y="4706164"/>
            <a:ext cx="1490464" cy="95413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556047" y="5674495"/>
            <a:ext cx="13182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+mn-lt"/>
              </a:rPr>
              <a:t>underlining</a:t>
            </a: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 flipV="1">
            <a:off x="5702100" y="4756537"/>
            <a:ext cx="1222859" cy="71127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 flipV="1">
            <a:off x="2664110" y="4420061"/>
            <a:ext cx="4248150" cy="1081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692684" y="5480691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paragraph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483634" y="3923100"/>
            <a:ext cx="15247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+mn-lt"/>
              </a:rPr>
              <a:t>body of page</a:t>
            </a: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1469472" y="3532575"/>
            <a:ext cx="504825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469472" y="4251713"/>
            <a:ext cx="5048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>
            <a:off x="3304976" y="2316356"/>
            <a:ext cx="2363787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5632251" y="2092519"/>
            <a:ext cx="7737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hlink"/>
                </a:solidFill>
                <a:latin typeface="+mn-lt"/>
              </a:rPr>
              <a:t>title</a:t>
            </a: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5197276" y="2387794"/>
            <a:ext cx="504825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84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HTML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nested tags define a tree rooted at the HTML tag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91580" y="1484784"/>
            <a:ext cx="5292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&lt;title&gt;Hello World!&lt;/title&gt;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&lt;/head&gt;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&lt;body&gt;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&lt;h1&gt;This is a &lt;u&gt;Heading&lt;/u&gt;&lt;/h1&gt;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&lt;p&gt;This is a paragraph with some</a:t>
            </a:r>
          </a:p>
          <a:p>
            <a:r>
              <a:rPr lang="en-US" dirty="0">
                <a:latin typeface="Consolas" panose="020B0609020204030204" pitchFamily="49" charset="0"/>
              </a:rPr>
              <a:t>      &lt;u&gt;underlined&lt;/u&gt; text.&lt;/p&gt;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&lt;/body&gt;</a:t>
            </a:r>
          </a:p>
          <a:p>
            <a:r>
              <a:rPr lang="en-US" dirty="0">
                <a:latin typeface="Consolas" panose="020B0609020204030204" pitchFamily="49" charset="0"/>
              </a:rPr>
              <a:t>&lt;/html&gt;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5" descr="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12098"/>
            <a:ext cx="6986240" cy="25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7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Binary Tree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1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binary tree each node has at most two children</a:t>
            </a:r>
          </a:p>
          <a:p>
            <a:pPr lvl="1"/>
            <a:r>
              <a:rPr lang="en-US" dirty="0"/>
              <a:t>Allows to label the children as left and right</a:t>
            </a:r>
          </a:p>
          <a:p>
            <a:r>
              <a:rPr lang="en-US" sz="2000" dirty="0" smtClean="0"/>
              <a:t>OR: </a:t>
            </a:r>
            <a:r>
              <a:rPr lang="en-US" altLang="en-US" sz="2000" dirty="0">
                <a:latin typeface="Helvetica" panose="020B0604020202020204" pitchFamily="34" charset="0"/>
                <a:cs typeface="Times New Roman" panose="02020603050405020304" pitchFamily="18" charset="0"/>
              </a:rPr>
              <a:t>If every non-leaf node in a binary tree has non-empty left and right subtrees, the tree is termed a </a:t>
            </a:r>
            <a:r>
              <a:rPr lang="en-US" altLang="en-US" sz="2000" i="1" dirty="0">
                <a:latin typeface="Helvetica" panose="020B0604020202020204" pitchFamily="34" charset="0"/>
                <a:cs typeface="Times New Roman" panose="02020603050405020304" pitchFamily="18" charset="0"/>
              </a:rPr>
              <a:t>strictly binary tree</a:t>
            </a:r>
            <a:r>
              <a:rPr lang="en-US" altLang="en-US" sz="2000" dirty="0">
                <a:latin typeface="Helvetica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r>
              <a:rPr lang="en-US" dirty="0"/>
              <a:t>Likewise, the two sub-trees are referred as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Left-hand subtree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Right-hand subtree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4" descr="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1609155"/>
            <a:ext cx="2520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13" y="4293096"/>
            <a:ext cx="330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5380038" y="4650283"/>
            <a:ext cx="1857375" cy="142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7119938" y="4650283"/>
            <a:ext cx="1857375" cy="14287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9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variations on binary trees with five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 descr="C:\Users\dwharder\Desktop\b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64" y="1899059"/>
            <a:ext cx="4608512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Full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full node </a:t>
            </a:r>
            <a:r>
              <a:rPr lang="en-US" dirty="0"/>
              <a:t>is a node where both the left and right sub-trees are non-empty trees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 descr="x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43" y="2348880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692175" y="4555481"/>
            <a:ext cx="6264077" cy="585356"/>
            <a:chOff x="1188243" y="4869160"/>
            <a:chExt cx="6264077" cy="585356"/>
          </a:xfrm>
        </p:grpSpPr>
        <p:sp>
          <p:nvSpPr>
            <p:cNvPr id="7" name="TextBox 6"/>
            <p:cNvSpPr txBox="1"/>
            <p:nvPr/>
          </p:nvSpPr>
          <p:spPr>
            <a:xfrm>
              <a:off x="2267744" y="4869160"/>
              <a:ext cx="5184576" cy="576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2341563" y="5137150"/>
              <a:ext cx="215900" cy="2159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CA" altLang="en-US" sz="1800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4176713" y="5140717"/>
              <a:ext cx="215900" cy="21590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CA" altLang="en-US" sz="1800"/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6336507" y="5137150"/>
              <a:ext cx="215900" cy="21590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CA" altLang="en-US" sz="1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88243" y="5085184"/>
              <a:ext cx="5521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full nodes               </a:t>
              </a:r>
              <a:r>
                <a:rPr lang="en-US" dirty="0">
                  <a:solidFill>
                    <a:srgbClr val="0070C0"/>
                  </a:solidFill>
                </a:rPr>
                <a:t>neither</a:t>
              </a:r>
              <a:r>
                <a:rPr lang="en-US" dirty="0"/>
                <a:t>               </a:t>
              </a:r>
              <a:r>
                <a:rPr lang="en-US" dirty="0">
                  <a:solidFill>
                    <a:srgbClr val="00B050"/>
                  </a:solidFill>
                </a:rPr>
                <a:t>leaf nodes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13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full binary tree is where each node is:</a:t>
            </a:r>
          </a:p>
          <a:p>
            <a:pPr lvl="1"/>
            <a:r>
              <a:rPr lang="en-US" dirty="0"/>
              <a:t>A full node, or</a:t>
            </a:r>
          </a:p>
          <a:p>
            <a:pPr lvl="1"/>
            <a:r>
              <a:rPr lang="en-US" dirty="0"/>
              <a:t>A leaf node</a:t>
            </a:r>
          </a:p>
          <a:p>
            <a:r>
              <a:rPr lang="en-US" dirty="0"/>
              <a:t>Full binary tree is also called proper binary tree, strictly binary tree or 2-tree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6" name="Picture 7" descr="x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11" y="3284984"/>
            <a:ext cx="7554178" cy="23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4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(Or Perfect)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of height h is a binary tree where</a:t>
            </a:r>
          </a:p>
          <a:p>
            <a:pPr lvl="1"/>
            <a:r>
              <a:rPr lang="en-US" dirty="0"/>
              <a:t>All leaf nodes have the same depth h</a:t>
            </a:r>
          </a:p>
          <a:p>
            <a:pPr lvl="1"/>
            <a:r>
              <a:rPr lang="en-US" dirty="0"/>
              <a:t>All other nodes are full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5" descr="a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0" y="2939269"/>
            <a:ext cx="8213524" cy="146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4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Helvetica" panose="020B0604020202020204" pitchFamily="34" charset="0"/>
              </a:rPr>
              <a:t>Level of a Binary Tree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altLang="en-US" i="1" dirty="0">
                <a:latin typeface="Helvetica" panose="020B0604020202020204" pitchFamily="34" charset="0"/>
                <a:cs typeface="Times New Roman" panose="02020603050405020304" pitchFamily="18" charset="0"/>
              </a:rPr>
              <a:t>level</a:t>
            </a:r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 of a node in a binary tree is defined as follows: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Root has level 0,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Level of any other node is one more than the level its parent (father).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altLang="en-US" i="1" dirty="0">
                <a:latin typeface="Helvetica" panose="020B0604020202020204" pitchFamily="34" charset="0"/>
                <a:cs typeface="Times New Roman" panose="02020603050405020304" pitchFamily="18" charset="0"/>
              </a:rPr>
              <a:t>depth </a:t>
            </a:r>
            <a:r>
              <a:rPr lang="en-US" altLang="en-US" dirty="0">
                <a:latin typeface="Helvetica" panose="020B0604020202020204" pitchFamily="34" charset="0"/>
                <a:cs typeface="Times New Roman" panose="02020603050405020304" pitchFamily="18" charset="0"/>
              </a:rPr>
              <a:t>of a binary tree is the maximum level of any leaf in the tree.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29</a:t>
            </a:fld>
            <a:endParaRPr lang="en-GB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819400" y="3117304"/>
            <a:ext cx="457200" cy="457200"/>
            <a:chOff x="1152" y="144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152" y="14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200" y="1449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A</a:t>
              </a: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447800" y="3879304"/>
            <a:ext cx="457200" cy="457200"/>
            <a:chOff x="1248" y="1536"/>
            <a:chExt cx="288" cy="288"/>
          </a:xfrm>
        </p:grpSpPr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B</a:t>
              </a:r>
            </a:p>
          </p:txBody>
        </p:sp>
      </p:grp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914400" y="4793704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990600" y="4807992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D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4191000" y="5631904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267200" y="5646192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H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4191000" y="3879304"/>
            <a:ext cx="457200" cy="457200"/>
            <a:chOff x="1248" y="1536"/>
            <a:chExt cx="288" cy="288"/>
          </a:xfrm>
        </p:grpSpPr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C</a:t>
              </a:r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2057400" y="4793704"/>
            <a:ext cx="457200" cy="457200"/>
            <a:chOff x="1248" y="1536"/>
            <a:chExt cx="288" cy="288"/>
          </a:xfrm>
        </p:grpSpPr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E</a:t>
              </a:r>
            </a:p>
          </p:txBody>
        </p:sp>
      </p:grp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4800600" y="4717504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4876800" y="4731792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F</a:t>
            </a: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1752600" y="5708104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1828800" y="5722392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G</a:t>
            </a:r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5410200" y="5631904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5486400" y="5646192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I</a:t>
            </a: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>
            <a:off x="1828800" y="3422104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3276600" y="3422104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H="1">
            <a:off x="1219200" y="4260304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828800" y="4260304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>
            <a:off x="1981200" y="5250904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4572000" y="4260304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H="1">
            <a:off x="4495800" y="5098504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5181600" y="5098504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1828800" y="3955504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3284538" y="316175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4579938" y="395550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1303338" y="486990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2446338" y="486990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5189538" y="483815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2141538" y="578430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579938" y="575255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5799138" y="5752554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6780213" y="3193504"/>
            <a:ext cx="839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0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6780213" y="3955504"/>
            <a:ext cx="839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1</a:t>
            </a:r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6780213" y="4838154"/>
            <a:ext cx="839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2</a:t>
            </a: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6780213" y="5752554"/>
            <a:ext cx="839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3</a:t>
            </a: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>
            <a:off x="4572000" y="3345904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>
            <a:off x="5181600" y="4107904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>
            <a:off x="5715000" y="5022304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>
            <a:off x="6096000" y="5936704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Parent Child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nodes have zero or more child nodes or children</a:t>
            </a:r>
          </a:p>
          <a:p>
            <a:pPr lvl="1"/>
            <a:r>
              <a:rPr lang="en-US" dirty="0" smtClean="0"/>
              <a:t>“I node” </a:t>
            </a:r>
            <a:r>
              <a:rPr lang="en-US" dirty="0"/>
              <a:t>has three children:  J, K and L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For all nodes other than the root node, there is one parent node</a:t>
            </a:r>
          </a:p>
          <a:p>
            <a:pPr lvl="1"/>
            <a:r>
              <a:rPr lang="en-US" dirty="0"/>
              <a:t>H is the </a:t>
            </a:r>
            <a:r>
              <a:rPr lang="en-US" dirty="0" smtClean="0"/>
              <a:t>parent of </a:t>
            </a:r>
            <a:r>
              <a:rPr lang="en-US" dirty="0"/>
              <a:t>I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239" y="3212976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9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Binary Tree: Recursive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0" dirty="0" smtClean="0">
                <a:latin typeface="Helvetica" panose="020B0604020202020204" pitchFamily="34" charset="0"/>
                <a:cs typeface="Times New Roman" panose="02020603050405020304" pitchFamily="18" charset="0"/>
              </a:rPr>
              <a:t>A </a:t>
            </a:r>
            <a:r>
              <a:rPr lang="en-US" altLang="en-US" sz="2200" i="1" dirty="0">
                <a:latin typeface="Helvetica" panose="020B0604020202020204" pitchFamily="34" charset="0"/>
                <a:cs typeface="Times New Roman" panose="02020603050405020304" pitchFamily="18" charset="0"/>
              </a:rPr>
              <a:t>complete binary tree</a:t>
            </a:r>
            <a:r>
              <a:rPr lang="en-US" altLang="en-US" sz="2200" dirty="0">
                <a:latin typeface="Helvetica" panose="020B0604020202020204" pitchFamily="34" charset="0"/>
                <a:cs typeface="Times New Roman" panose="02020603050405020304" pitchFamily="18" charset="0"/>
              </a:rPr>
              <a:t> of depth </a:t>
            </a:r>
            <a:r>
              <a:rPr lang="en-US" altLang="en-US" sz="2200" i="1" dirty="0">
                <a:latin typeface="Helvetica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2200" dirty="0">
                <a:latin typeface="Helvetica" panose="020B0604020202020204" pitchFamily="34" charset="0"/>
                <a:cs typeface="Times New Roman" panose="02020603050405020304" pitchFamily="18" charset="0"/>
              </a:rPr>
              <a:t> is the strictly binary all of whose leaves are at level </a:t>
            </a:r>
            <a:r>
              <a:rPr lang="en-US" altLang="en-US" sz="2200" i="1" dirty="0">
                <a:latin typeface="Helvetica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2200" dirty="0">
                <a:latin typeface="Helvetica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66800" y="4886672"/>
            <a:ext cx="7467600" cy="9906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343400" y="2600672"/>
            <a:ext cx="457200" cy="457200"/>
            <a:chOff x="1152" y="1440"/>
            <a:chExt cx="288" cy="288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152" y="14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200" y="1449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A</a:t>
              </a: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667000" y="3362672"/>
            <a:ext cx="457200" cy="457200"/>
            <a:chOff x="1248" y="1536"/>
            <a:chExt cx="288" cy="288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B</a:t>
              </a:r>
            </a:p>
          </p:txBody>
        </p:sp>
      </p:grp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66294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705600" y="51295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N</a:t>
            </a:r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6248400" y="3362672"/>
            <a:ext cx="457200" cy="457200"/>
            <a:chOff x="1248" y="1536"/>
            <a:chExt cx="288" cy="288"/>
          </a:xfrm>
        </p:grpSpPr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C</a:t>
              </a:r>
            </a:p>
          </p:txBody>
        </p:sp>
      </p:grp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7239000" y="42008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7315200" y="4215160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G</a:t>
            </a: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78486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924800" y="5129560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O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3048000" y="2829272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4800600" y="2829272"/>
            <a:ext cx="1524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2133600" y="3743672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3048000" y="3743672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6629400" y="3743672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H="1">
            <a:off x="69342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76200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048000" y="3438872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4808538" y="252447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6637338" y="343887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7627938" y="43215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7018338" y="52359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8237538" y="52359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47244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4800600" y="51295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L</a:t>
            </a:r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>
            <a:off x="5334000" y="42008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5410200" y="42151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F</a:t>
            </a: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>
            <a:off x="59436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6019800" y="5129560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M</a:t>
            </a: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flipH="1">
            <a:off x="50292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57150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5722938" y="43215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5113338" y="52359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5" name="Text Box 43"/>
          <p:cNvSpPr txBox="1">
            <a:spLocks noChangeArrowheads="1"/>
          </p:cNvSpPr>
          <p:nvPr/>
        </p:nvSpPr>
        <p:spPr bwMode="auto">
          <a:xfrm>
            <a:off x="6332538" y="52359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11430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1219200" y="51295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H</a:t>
            </a:r>
          </a:p>
        </p:txBody>
      </p:sp>
      <p:sp>
        <p:nvSpPr>
          <p:cNvPr id="48" name="Oval 46"/>
          <p:cNvSpPr>
            <a:spLocks noChangeArrowheads="1"/>
          </p:cNvSpPr>
          <p:nvPr/>
        </p:nvSpPr>
        <p:spPr bwMode="auto">
          <a:xfrm>
            <a:off x="1752600" y="42008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1828800" y="42151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D</a:t>
            </a:r>
          </a:p>
        </p:txBody>
      </p:sp>
      <p:sp>
        <p:nvSpPr>
          <p:cNvPr id="50" name="Oval 48"/>
          <p:cNvSpPr>
            <a:spLocks noChangeArrowheads="1"/>
          </p:cNvSpPr>
          <p:nvPr/>
        </p:nvSpPr>
        <p:spPr bwMode="auto">
          <a:xfrm>
            <a:off x="23622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2438400" y="5129560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I</a:t>
            </a: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flipH="1">
            <a:off x="14478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21336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Text Box 52"/>
          <p:cNvSpPr txBox="1">
            <a:spLocks noChangeArrowheads="1"/>
          </p:cNvSpPr>
          <p:nvPr/>
        </p:nvSpPr>
        <p:spPr bwMode="auto">
          <a:xfrm>
            <a:off x="2141538" y="43215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55" name="Text Box 53"/>
          <p:cNvSpPr txBox="1">
            <a:spLocks noChangeArrowheads="1"/>
          </p:cNvSpPr>
          <p:nvPr/>
        </p:nvSpPr>
        <p:spPr bwMode="auto">
          <a:xfrm>
            <a:off x="1531938" y="52359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56" name="Oval 54"/>
          <p:cNvSpPr>
            <a:spLocks noChangeArrowheads="1"/>
          </p:cNvSpPr>
          <p:nvPr/>
        </p:nvSpPr>
        <p:spPr bwMode="auto">
          <a:xfrm>
            <a:off x="28956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Text Box 55"/>
          <p:cNvSpPr txBox="1">
            <a:spLocks noChangeArrowheads="1"/>
          </p:cNvSpPr>
          <p:nvPr/>
        </p:nvSpPr>
        <p:spPr bwMode="auto">
          <a:xfrm>
            <a:off x="2971800" y="51295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J</a:t>
            </a:r>
          </a:p>
        </p:txBody>
      </p:sp>
      <p:sp>
        <p:nvSpPr>
          <p:cNvPr id="58" name="Oval 56"/>
          <p:cNvSpPr>
            <a:spLocks noChangeArrowheads="1"/>
          </p:cNvSpPr>
          <p:nvPr/>
        </p:nvSpPr>
        <p:spPr bwMode="auto">
          <a:xfrm>
            <a:off x="3505200" y="42008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3581400" y="4215160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E</a:t>
            </a:r>
          </a:p>
        </p:txBody>
      </p:sp>
      <p:sp>
        <p:nvSpPr>
          <p:cNvPr id="60" name="Oval 58"/>
          <p:cNvSpPr>
            <a:spLocks noChangeArrowheads="1"/>
          </p:cNvSpPr>
          <p:nvPr/>
        </p:nvSpPr>
        <p:spPr bwMode="auto">
          <a:xfrm>
            <a:off x="4114800" y="5115272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 Box 59"/>
          <p:cNvSpPr txBox="1">
            <a:spLocks noChangeArrowheads="1"/>
          </p:cNvSpPr>
          <p:nvPr/>
        </p:nvSpPr>
        <p:spPr bwMode="auto">
          <a:xfrm>
            <a:off x="4191000" y="5129560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K</a:t>
            </a:r>
          </a:p>
        </p:txBody>
      </p:sp>
      <p:sp>
        <p:nvSpPr>
          <p:cNvPr id="62" name="Line 60"/>
          <p:cNvSpPr>
            <a:spLocks noChangeShapeType="1"/>
          </p:cNvSpPr>
          <p:nvPr/>
        </p:nvSpPr>
        <p:spPr bwMode="auto">
          <a:xfrm flipH="1">
            <a:off x="32004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61"/>
          <p:cNvSpPr>
            <a:spLocks noChangeShapeType="1"/>
          </p:cNvSpPr>
          <p:nvPr/>
        </p:nvSpPr>
        <p:spPr bwMode="auto">
          <a:xfrm>
            <a:off x="3886200" y="4581872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Text Box 62"/>
          <p:cNvSpPr txBox="1">
            <a:spLocks noChangeArrowheads="1"/>
          </p:cNvSpPr>
          <p:nvPr/>
        </p:nvSpPr>
        <p:spPr bwMode="auto">
          <a:xfrm>
            <a:off x="3894138" y="43215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65" name="Text Box 63"/>
          <p:cNvSpPr txBox="1">
            <a:spLocks noChangeArrowheads="1"/>
          </p:cNvSpPr>
          <p:nvPr/>
        </p:nvSpPr>
        <p:spPr bwMode="auto">
          <a:xfrm>
            <a:off x="3284538" y="5235922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66" name="Line 64"/>
          <p:cNvSpPr>
            <a:spLocks noChangeShapeType="1"/>
          </p:cNvSpPr>
          <p:nvPr/>
        </p:nvSpPr>
        <p:spPr bwMode="auto">
          <a:xfrm flipH="1">
            <a:off x="5715000" y="3743672"/>
            <a:ext cx="609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4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Binary Tree: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binary tree of height h = 0 is perfect</a:t>
            </a:r>
          </a:p>
          <a:p>
            <a:r>
              <a:rPr lang="en-US" dirty="0" smtClean="0"/>
              <a:t>A </a:t>
            </a:r>
            <a:r>
              <a:rPr lang="en-US" dirty="0"/>
              <a:t>binary tree with height h &gt; 0 is perfect </a:t>
            </a:r>
          </a:p>
          <a:p>
            <a:pPr lvl="1"/>
            <a:r>
              <a:rPr lang="en-US" dirty="0"/>
              <a:t>If both sub-trees are prefect binary trees of height h – 1</a:t>
            </a:r>
          </a:p>
          <a:p>
            <a:r>
              <a:rPr lang="en-US" dirty="0" smtClean="0"/>
              <a:t>Complete </a:t>
            </a:r>
            <a:r>
              <a:rPr lang="en-US" dirty="0"/>
              <a:t>binary trees of height h = 0, 1, 2, 3 and 4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6" name="Picture 5" descr="perfect_binary_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2687179"/>
            <a:ext cx="5400600" cy="362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77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Week8_Lecture2</a:t>
            </a:r>
          </a:p>
          <a:p>
            <a:pPr marL="97631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de-DE" sz="2400" b="1" dirty="0" smtClean="0"/>
              <a:t>		</a:t>
            </a:r>
            <a:r>
              <a:rPr lang="de-DE" sz="2400" b="1" dirty="0"/>
              <a:t>	</a:t>
            </a:r>
            <a:r>
              <a:rPr lang="de-DE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Tree Data Structures</a:t>
            </a:r>
          </a:p>
          <a:p>
            <a:pPr marL="97631" indent="0" algn="ctr">
              <a:buNone/>
            </a:pPr>
            <a:r>
              <a:rPr lang="en-US" sz="2400" dirty="0" smtClean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                  </a:t>
            </a: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Subhan Ullah, PhD</a:t>
            </a:r>
          </a:p>
          <a:p>
            <a:pPr marL="97631" indent="0" algn="ctr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subhan.ullah@nu.edu.pk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631" indent="0" algn="ctr">
              <a:buNone/>
            </a:pPr>
            <a:endParaRPr lang="en-US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2400" dirty="0">
                <a:solidFill>
                  <a:srgbClr val="0000A3"/>
                </a:solidFill>
                <a:latin typeface="+mj-lt"/>
                <a:ea typeface="+mj-ea"/>
                <a:cs typeface="Calibri" panose="020F0502020204030204" pitchFamily="34" charset="0"/>
              </a:rPr>
              <a:t>BS(Cybersecurity) Fall-2023</a:t>
            </a:r>
            <a:endParaRPr lang="en-GB" sz="2400" dirty="0">
              <a:solidFill>
                <a:srgbClr val="0000A3"/>
              </a:solidFill>
              <a:latin typeface="+mj-lt"/>
              <a:ea typeface="+mj-ea"/>
              <a:cs typeface="Calibri" panose="020F0502020204030204" pitchFamily="34" charset="0"/>
            </a:endParaRPr>
          </a:p>
          <a:p>
            <a:pPr marL="97631" indent="0" algn="ctr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50" u="sng" dirty="0"/>
              <a:t>Data Structures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96710" y="5726907"/>
            <a:ext cx="2057400" cy="273844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Introduction: 1-</a:t>
            </a:r>
            <a:fld id="{C4204591-24BD-A542-B9D5-F8D8A88D2FEE}" type="slidenum">
              <a:rPr kumimoji="0" lang="en-US" sz="825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B104364-806D-4D0B-BACF-04FC83E27E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709" y="693392"/>
            <a:ext cx="1645920" cy="411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1AC7E-78F7-4460-B8BA-207FE0CD5C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93392"/>
            <a:ext cx="1645921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Helvetica" panose="020B0604020202020204" pitchFamily="34" charset="0"/>
              </a:rPr>
              <a:t>Complete Binary Tree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33</a:t>
            </a:fld>
            <a:endParaRPr lang="en-GB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352800" y="2209800"/>
            <a:ext cx="457200" cy="457200"/>
            <a:chOff x="1152" y="144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152" y="14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200" y="1449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A</a:t>
              </a: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981200" y="2895600"/>
            <a:ext cx="457200" cy="457200"/>
            <a:chOff x="1248" y="1536"/>
            <a:chExt cx="288" cy="288"/>
          </a:xfrm>
        </p:grpSpPr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B</a:t>
              </a:r>
            </a:p>
          </p:txBody>
        </p:sp>
      </p:grpSp>
      <p:sp>
        <p:nvSpPr>
          <p:cNvPr id="12" name="Line 10"/>
          <p:cNvSpPr>
            <a:spLocks noChangeShapeType="1"/>
          </p:cNvSpPr>
          <p:nvPr/>
        </p:nvSpPr>
        <p:spPr bwMode="auto">
          <a:xfrm flipH="1">
            <a:off x="2362200" y="2514600"/>
            <a:ext cx="990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3810000" y="25146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1676400" y="3276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362200" y="3276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780213" y="2286000"/>
            <a:ext cx="1754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0: 2</a:t>
            </a:r>
            <a:r>
              <a:rPr lang="en-US" altLang="en-US" sz="1600" baseline="30000">
                <a:latin typeface="Helvetica" panose="020B0604020202020204" pitchFamily="34" charset="0"/>
              </a:rPr>
              <a:t>0</a:t>
            </a:r>
            <a:r>
              <a:rPr lang="en-US" altLang="en-US" sz="1600">
                <a:latin typeface="Helvetica" panose="020B0604020202020204" pitchFamily="34" charset="0"/>
              </a:rPr>
              <a:t> nodes</a:t>
            </a: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10668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1143000" y="46624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H</a:t>
            </a: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1371600" y="3733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1447800" y="37480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D</a:t>
            </a: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16764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1752600" y="4662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I</a:t>
            </a: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12954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752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2590800" y="3733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667000" y="37480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E</a:t>
            </a:r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22860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286000" y="4662488"/>
            <a:ext cx="45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J</a:t>
            </a: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28956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2971800" y="4662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K</a:t>
            </a: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25146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>
            <a:off x="29718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4800600" y="2895600"/>
            <a:ext cx="457200" cy="457200"/>
            <a:chOff x="1248" y="1536"/>
            <a:chExt cx="288" cy="288"/>
          </a:xfrm>
        </p:grpSpPr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C</a:t>
              </a:r>
            </a:p>
          </p:txBody>
        </p:sp>
      </p:grpSp>
      <p:sp>
        <p:nvSpPr>
          <p:cNvPr id="36" name="Line 34"/>
          <p:cNvSpPr>
            <a:spLocks noChangeShapeType="1"/>
          </p:cNvSpPr>
          <p:nvPr/>
        </p:nvSpPr>
        <p:spPr bwMode="auto">
          <a:xfrm flipH="1">
            <a:off x="4495800" y="3276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>
            <a:off x="5181600" y="3276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>
            <a:off x="38862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3962400" y="4662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L</a:t>
            </a: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>
            <a:off x="4191000" y="3733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39"/>
          <p:cNvSpPr txBox="1">
            <a:spLocks noChangeArrowheads="1"/>
          </p:cNvSpPr>
          <p:nvPr/>
        </p:nvSpPr>
        <p:spPr bwMode="auto">
          <a:xfrm>
            <a:off x="4267200" y="37480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F</a:t>
            </a:r>
          </a:p>
        </p:txBody>
      </p:sp>
      <p:sp>
        <p:nvSpPr>
          <p:cNvPr id="42" name="Oval 40"/>
          <p:cNvSpPr>
            <a:spLocks noChangeArrowheads="1"/>
          </p:cNvSpPr>
          <p:nvPr/>
        </p:nvSpPr>
        <p:spPr bwMode="auto">
          <a:xfrm>
            <a:off x="44958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572000" y="4662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M</a:t>
            </a: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 flipH="1">
            <a:off x="41148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45720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5410200" y="3733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5486400" y="37480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G</a:t>
            </a:r>
          </a:p>
        </p:txBody>
      </p:sp>
      <p:sp>
        <p:nvSpPr>
          <p:cNvPr id="48" name="Oval 46"/>
          <p:cNvSpPr>
            <a:spLocks noChangeArrowheads="1"/>
          </p:cNvSpPr>
          <p:nvPr/>
        </p:nvSpPr>
        <p:spPr bwMode="auto">
          <a:xfrm>
            <a:off x="51054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5181600" y="46624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N</a:t>
            </a:r>
          </a:p>
        </p:txBody>
      </p:sp>
      <p:sp>
        <p:nvSpPr>
          <p:cNvPr id="50" name="Oval 48"/>
          <p:cNvSpPr>
            <a:spLocks noChangeArrowheads="1"/>
          </p:cNvSpPr>
          <p:nvPr/>
        </p:nvSpPr>
        <p:spPr bwMode="auto">
          <a:xfrm>
            <a:off x="5715000" y="4648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5791200" y="4662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O</a:t>
            </a: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flipH="1">
            <a:off x="53340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5791200" y="411480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Text Box 52"/>
          <p:cNvSpPr txBox="1">
            <a:spLocks noChangeArrowheads="1"/>
          </p:cNvSpPr>
          <p:nvPr/>
        </p:nvSpPr>
        <p:spPr bwMode="auto">
          <a:xfrm>
            <a:off x="6780213" y="2971800"/>
            <a:ext cx="1754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1: 2</a:t>
            </a:r>
            <a:r>
              <a:rPr lang="en-US" altLang="en-US" sz="1600" baseline="30000">
                <a:latin typeface="Helvetica" panose="020B0604020202020204" pitchFamily="34" charset="0"/>
              </a:rPr>
              <a:t>1</a:t>
            </a:r>
            <a:r>
              <a:rPr lang="en-US" altLang="en-US" sz="1600">
                <a:latin typeface="Helvetica" panose="020B0604020202020204" pitchFamily="34" charset="0"/>
              </a:rPr>
              <a:t> nodes</a:t>
            </a:r>
          </a:p>
        </p:txBody>
      </p:sp>
      <p:sp>
        <p:nvSpPr>
          <p:cNvPr id="55" name="Text Box 53"/>
          <p:cNvSpPr txBox="1">
            <a:spLocks noChangeArrowheads="1"/>
          </p:cNvSpPr>
          <p:nvPr/>
        </p:nvSpPr>
        <p:spPr bwMode="auto">
          <a:xfrm>
            <a:off x="6781800" y="3810000"/>
            <a:ext cx="1754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2: 2</a:t>
            </a:r>
            <a:r>
              <a:rPr lang="en-US" altLang="en-US" sz="1600" baseline="30000">
                <a:latin typeface="Helvetica" panose="020B0604020202020204" pitchFamily="34" charset="0"/>
              </a:rPr>
              <a:t>2</a:t>
            </a:r>
            <a:r>
              <a:rPr lang="en-US" altLang="en-US" sz="1600">
                <a:latin typeface="Helvetica" panose="020B0604020202020204" pitchFamily="34" charset="0"/>
              </a:rPr>
              <a:t> nodes</a:t>
            </a:r>
          </a:p>
        </p:txBody>
      </p:sp>
      <p:sp>
        <p:nvSpPr>
          <p:cNvPr id="56" name="Text Box 54"/>
          <p:cNvSpPr txBox="1">
            <a:spLocks noChangeArrowheads="1"/>
          </p:cNvSpPr>
          <p:nvPr/>
        </p:nvSpPr>
        <p:spPr bwMode="auto">
          <a:xfrm>
            <a:off x="6780213" y="4692650"/>
            <a:ext cx="1754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Helvetica" panose="020B0604020202020204" pitchFamily="34" charset="0"/>
              </a:rPr>
              <a:t>Level 3: 2</a:t>
            </a:r>
            <a:r>
              <a:rPr lang="en-US" altLang="en-US" sz="1600" baseline="30000">
                <a:latin typeface="Helvetica" panose="020B0604020202020204" pitchFamily="34" charset="0"/>
              </a:rPr>
              <a:t>3</a:t>
            </a:r>
            <a:r>
              <a:rPr lang="en-US" altLang="en-US" sz="1600">
                <a:latin typeface="Helvetica" panose="020B0604020202020204" pitchFamily="34" charset="0"/>
              </a:rPr>
              <a:t> nodes</a:t>
            </a:r>
          </a:p>
        </p:txBody>
      </p:sp>
      <p:sp>
        <p:nvSpPr>
          <p:cNvPr id="57" name="Line 55"/>
          <p:cNvSpPr>
            <a:spLocks noChangeShapeType="1"/>
          </p:cNvSpPr>
          <p:nvPr/>
        </p:nvSpPr>
        <p:spPr bwMode="auto">
          <a:xfrm>
            <a:off x="3962400" y="24384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56"/>
          <p:cNvSpPr>
            <a:spLocks noChangeShapeType="1"/>
          </p:cNvSpPr>
          <p:nvPr/>
        </p:nvSpPr>
        <p:spPr bwMode="auto">
          <a:xfrm>
            <a:off x="5410200" y="3124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57"/>
          <p:cNvSpPr>
            <a:spLocks noChangeShapeType="1"/>
          </p:cNvSpPr>
          <p:nvPr/>
        </p:nvSpPr>
        <p:spPr bwMode="auto">
          <a:xfrm>
            <a:off x="5943600" y="3962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58"/>
          <p:cNvSpPr>
            <a:spLocks noChangeShapeType="1"/>
          </p:cNvSpPr>
          <p:nvPr/>
        </p:nvSpPr>
        <p:spPr bwMode="auto">
          <a:xfrm>
            <a:off x="6248400" y="4876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Properties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with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___</a:t>
            </a:r>
            <a:r>
              <a:rPr lang="en-US" dirty="0"/>
              <a:t> leaf nodes</a:t>
            </a:r>
          </a:p>
          <a:p>
            <a:r>
              <a:rPr lang="en-US" dirty="0">
                <a:solidFill>
                  <a:srgbClr val="0033CC"/>
                </a:solidFill>
              </a:rPr>
              <a:t>Figure out the </a:t>
            </a:r>
            <a:r>
              <a:rPr lang="en-US" dirty="0" smtClean="0">
                <a:solidFill>
                  <a:srgbClr val="0033CC"/>
                </a:solidFill>
              </a:rPr>
              <a:t>answer: </a:t>
            </a:r>
            <a:r>
              <a:rPr lang="en-US" dirty="0" smtClean="0"/>
              <a:t>The </a:t>
            </a:r>
            <a:r>
              <a:rPr lang="en-US" dirty="0"/>
              <a:t>number of nodes in a complete binary tree with height h is: _______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34</a:t>
            </a:fld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1017576" y="4149725"/>
            <a:ext cx="7159625" cy="2011362"/>
            <a:chOff x="1017576" y="4149725"/>
            <a:chExt cx="7159625" cy="2011362"/>
          </a:xfrm>
        </p:grpSpPr>
        <p:pic>
          <p:nvPicPr>
            <p:cNvPr id="7" name="Picture 6" descr="a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576" y="4149725"/>
              <a:ext cx="7159625" cy="2011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4"/>
            <p:cNvSpPr txBox="1">
              <a:spLocks noChangeArrowheads="1"/>
            </p:cNvSpPr>
            <p:nvPr/>
          </p:nvSpPr>
          <p:spPr bwMode="auto">
            <a:xfrm>
              <a:off x="1017576" y="4924573"/>
              <a:ext cx="35458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en-CA" altLang="en-US" sz="2400" i="1">
                  <a:latin typeface="Consolas" panose="020B0609020204030204" pitchFamily="49" charset="0"/>
                  <a:cs typeface="Times New Roman" pitchFamily="18" charset="0"/>
                </a:rPr>
                <a:t>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83190" y="1129318"/>
                <a:ext cx="503086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190" y="1129318"/>
                <a:ext cx="503086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24577" y="1844824"/>
                <a:ext cx="126771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577" y="1844824"/>
                <a:ext cx="1267719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13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Properties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with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/>
              <a:t> leaf nodes</a:t>
            </a:r>
          </a:p>
          <a:p>
            <a:endParaRPr lang="en-US" dirty="0"/>
          </a:p>
          <a:p>
            <a:r>
              <a:rPr lang="en-US" dirty="0"/>
              <a:t>A complete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r>
              <a:rPr lang="en-US" dirty="0"/>
              <a:t>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35</a:t>
            </a:fld>
            <a:endParaRPr lang="en-GB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804811"/>
              </p:ext>
            </p:extLst>
          </p:nvPr>
        </p:nvGraphicFramePr>
        <p:xfrm>
          <a:off x="2179638" y="2420938"/>
          <a:ext cx="3979862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2514600" imgH="444240" progId="Equation.3">
                  <p:embed/>
                </p:oleObj>
              </mc:Choice>
              <mc:Fallback>
                <p:oleObj name="Equation" r:id="rId4" imgW="2514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2420938"/>
                        <a:ext cx="3979862" cy="8969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017576" y="4149725"/>
            <a:ext cx="7159625" cy="2011362"/>
            <a:chOff x="1017576" y="4149725"/>
            <a:chExt cx="7159625" cy="2011362"/>
          </a:xfrm>
        </p:grpSpPr>
        <p:pic>
          <p:nvPicPr>
            <p:cNvPr id="11" name="Picture 10" descr="a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576" y="4149725"/>
              <a:ext cx="7159625" cy="2011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4"/>
            <p:cNvSpPr txBox="1">
              <a:spLocks noChangeArrowheads="1"/>
            </p:cNvSpPr>
            <p:nvPr/>
          </p:nvSpPr>
          <p:spPr bwMode="auto">
            <a:xfrm>
              <a:off x="1017576" y="4924573"/>
              <a:ext cx="35458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en-CA" altLang="en-US" sz="2400" i="1">
                  <a:latin typeface="Consolas" panose="020B0609020204030204" pitchFamily="49" charset="0"/>
                  <a:cs typeface="Times New Roman" pitchFamily="18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7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Properties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with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/>
              <a:t> leaf nodes</a:t>
            </a:r>
          </a:p>
          <a:p>
            <a:endParaRPr lang="en-US" dirty="0"/>
          </a:p>
          <a:p>
            <a:r>
              <a:rPr lang="en-US" dirty="0"/>
              <a:t>A complete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Number of leaf nodes: </a:t>
            </a:r>
            <a:r>
              <a:rPr lang="en-US" dirty="0">
                <a:latin typeface="Consolas" panose="020B0609020204030204" pitchFamily="49" charset="0"/>
              </a:rPr>
              <a:t>L = 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</a:p>
          <a:p>
            <a:pPr lvl="1"/>
            <a:r>
              <a:rPr lang="en-US" dirty="0"/>
              <a:t>Number of internal nodes:</a:t>
            </a:r>
            <a:r>
              <a:rPr lang="en-US" dirty="0">
                <a:latin typeface="Consolas" panose="020B0609020204030204" pitchFamily="49" charset="0"/>
              </a:rPr>
              <a:t> 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 – 1</a:t>
            </a:r>
          </a:p>
          <a:p>
            <a:pPr lvl="1"/>
            <a:r>
              <a:rPr lang="en-US" dirty="0"/>
              <a:t>Total number of nodes: </a:t>
            </a:r>
            <a:r>
              <a:rPr lang="en-US" dirty="0">
                <a:latin typeface="Consolas" panose="020B0609020204030204" pitchFamily="49" charset="0"/>
              </a:rPr>
              <a:t>2L-1 = 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36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017576" y="4149725"/>
            <a:ext cx="7159625" cy="2011362"/>
            <a:chOff x="1017576" y="4149725"/>
            <a:chExt cx="7159625" cy="2011362"/>
          </a:xfrm>
        </p:grpSpPr>
        <p:pic>
          <p:nvPicPr>
            <p:cNvPr id="10" name="Picture 9" descr="a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576" y="4149725"/>
              <a:ext cx="7159625" cy="2011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4"/>
            <p:cNvSpPr txBox="1">
              <a:spLocks noChangeArrowheads="1"/>
            </p:cNvSpPr>
            <p:nvPr/>
          </p:nvSpPr>
          <p:spPr bwMode="auto">
            <a:xfrm>
              <a:off x="1017576" y="4924573"/>
              <a:ext cx="354584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eaLnBrk="1" hangingPunct="1"/>
              <a:r>
                <a:rPr lang="en-CA" altLang="en-US" sz="2400" i="1">
                  <a:latin typeface="Consolas" panose="020B0609020204030204" pitchFamily="49" charset="0"/>
                  <a:cs typeface="Times New Roman" pitchFamily="18" charset="0"/>
                </a:rPr>
                <a:t>h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D30B9C-44D5-D017-D3A1-7D476350B2D1}"/>
              </a:ext>
            </a:extLst>
          </p:cNvPr>
          <p:cNvSpPr/>
          <p:nvPr/>
        </p:nvSpPr>
        <p:spPr>
          <a:xfrm>
            <a:off x="3635896" y="2313199"/>
            <a:ext cx="108012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30B9C-44D5-D017-D3A1-7D476350B2D1}"/>
              </a:ext>
            </a:extLst>
          </p:cNvPr>
          <p:cNvSpPr/>
          <p:nvPr/>
        </p:nvSpPr>
        <p:spPr>
          <a:xfrm>
            <a:off x="4031940" y="2718049"/>
            <a:ext cx="108012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D30B9C-44D5-D017-D3A1-7D476350B2D1}"/>
              </a:ext>
            </a:extLst>
          </p:cNvPr>
          <p:cNvSpPr/>
          <p:nvPr/>
        </p:nvSpPr>
        <p:spPr>
          <a:xfrm>
            <a:off x="3707904" y="3078510"/>
            <a:ext cx="2088232" cy="19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9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Properties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with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/>
              <a:t> leaf nodes</a:t>
            </a:r>
          </a:p>
          <a:p>
            <a:endParaRPr lang="en-US" dirty="0"/>
          </a:p>
          <a:p>
            <a:r>
              <a:rPr lang="en-US" dirty="0"/>
              <a:t>A complete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Number of leaf nodes: </a:t>
            </a:r>
            <a:r>
              <a:rPr lang="en-US" dirty="0">
                <a:latin typeface="Consolas" panose="020B0609020204030204" pitchFamily="49" charset="0"/>
              </a:rPr>
              <a:t>L = 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</a:p>
          <a:p>
            <a:pPr lvl="1"/>
            <a:r>
              <a:rPr lang="en-US" dirty="0"/>
              <a:t>Number of internal nodes:</a:t>
            </a:r>
            <a:r>
              <a:rPr lang="en-US" dirty="0">
                <a:latin typeface="Consolas" panose="020B0609020204030204" pitchFamily="49" charset="0"/>
              </a:rPr>
              <a:t> 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 – 1</a:t>
            </a:r>
          </a:p>
          <a:p>
            <a:pPr lvl="1"/>
            <a:r>
              <a:rPr lang="en-US" dirty="0"/>
              <a:t>Total number of nodes: </a:t>
            </a:r>
            <a:r>
              <a:rPr lang="en-US" dirty="0">
                <a:latin typeface="Consolas" panose="020B0609020204030204" pitchFamily="49" charset="0"/>
              </a:rPr>
              <a:t>2L-1 = 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endParaRPr lang="en-US" dirty="0"/>
          </a:p>
          <a:p>
            <a:endParaRPr lang="en-US" dirty="0"/>
          </a:p>
          <a:p>
            <a:r>
              <a:rPr lang="en-US" dirty="0"/>
              <a:t>A complete binary tree with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nodes has height </a:t>
            </a:r>
            <a:r>
              <a:rPr lang="en-US" dirty="0">
                <a:latin typeface="Consolas" panose="020B0609020204030204" pitchFamily="49" charset="0"/>
              </a:rPr>
              <a:t>log</a:t>
            </a:r>
            <a:r>
              <a:rPr lang="en-US" baseline="-25000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(n + 1) –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37</a:t>
            </a:fld>
            <a:endParaRPr lang="en-GB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69041"/>
              </p:ext>
            </p:extLst>
          </p:nvPr>
        </p:nvGraphicFramePr>
        <p:xfrm>
          <a:off x="2798738" y="4226235"/>
          <a:ext cx="3546524" cy="2016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3" imgW="1676160" imgH="939600" progId="Equation.3">
                  <p:embed/>
                </p:oleObj>
              </mc:Choice>
              <mc:Fallback>
                <p:oleObj name="Equation" r:id="rId3" imgW="16761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38" y="4226235"/>
                        <a:ext cx="3546524" cy="201675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FB87C02-0F02-115B-BD1C-BFEB02B68B98}"/>
              </a:ext>
            </a:extLst>
          </p:cNvPr>
          <p:cNvSpPr/>
          <p:nvPr/>
        </p:nvSpPr>
        <p:spPr>
          <a:xfrm>
            <a:off x="2411760" y="4149080"/>
            <a:ext cx="4104456" cy="2088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3C43A-15B6-9DE9-51FA-5D67B71DBB04}"/>
              </a:ext>
            </a:extLst>
          </p:cNvPr>
          <p:cNvSpPr/>
          <p:nvPr/>
        </p:nvSpPr>
        <p:spPr>
          <a:xfrm>
            <a:off x="6372712" y="3773550"/>
            <a:ext cx="2231413" cy="36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2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Tree: Properties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with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/>
              <a:t> leaf nodes</a:t>
            </a:r>
          </a:p>
          <a:p>
            <a:endParaRPr lang="en-US" dirty="0"/>
          </a:p>
          <a:p>
            <a:r>
              <a:rPr lang="en-US" dirty="0"/>
              <a:t>A complete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Number of leaf nodes: </a:t>
            </a:r>
            <a:r>
              <a:rPr lang="en-US" dirty="0">
                <a:latin typeface="Consolas" panose="020B0609020204030204" pitchFamily="49" charset="0"/>
              </a:rPr>
              <a:t>L = 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</a:p>
          <a:p>
            <a:pPr lvl="1"/>
            <a:r>
              <a:rPr lang="en-US" dirty="0"/>
              <a:t>Number of internal nodes:</a:t>
            </a:r>
            <a:r>
              <a:rPr lang="en-US" dirty="0">
                <a:latin typeface="Consolas" panose="020B0609020204030204" pitchFamily="49" charset="0"/>
              </a:rPr>
              <a:t> 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 – 1</a:t>
            </a:r>
          </a:p>
          <a:p>
            <a:pPr lvl="1"/>
            <a:r>
              <a:rPr lang="en-US" dirty="0"/>
              <a:t>Total number of nodes: </a:t>
            </a:r>
            <a:r>
              <a:rPr lang="en-US" dirty="0">
                <a:latin typeface="Consolas" panose="020B0609020204030204" pitchFamily="49" charset="0"/>
              </a:rPr>
              <a:t>2L-1 = 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endParaRPr lang="en-US" dirty="0"/>
          </a:p>
          <a:p>
            <a:endParaRPr lang="en-US" dirty="0"/>
          </a:p>
          <a:p>
            <a:r>
              <a:rPr lang="en-US" dirty="0"/>
              <a:t>A complete binary tree with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nodes has height </a:t>
            </a:r>
            <a:r>
              <a:rPr lang="en-US" dirty="0">
                <a:latin typeface="Consolas" panose="020B0609020204030204" pitchFamily="49" charset="0"/>
              </a:rPr>
              <a:t>log</a:t>
            </a:r>
            <a:r>
              <a:rPr lang="en-US" baseline="-25000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(n + 1) – 1</a:t>
            </a:r>
          </a:p>
          <a:p>
            <a:endParaRPr lang="en-US" dirty="0"/>
          </a:p>
          <a:p>
            <a:r>
              <a:rPr lang="en-US" dirty="0"/>
              <a:t>Number n of nodes in a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is at least  </a:t>
            </a:r>
            <a:r>
              <a:rPr lang="en-US" dirty="0">
                <a:latin typeface="Consolas" panose="020B0609020204030204" pitchFamily="49" charset="0"/>
              </a:rPr>
              <a:t>h+1</a:t>
            </a:r>
            <a:r>
              <a:rPr lang="en-US" dirty="0"/>
              <a:t>               and at most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3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(or Nearly) 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complete binary tree of height h is a binary tree in which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There are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d</a:t>
            </a:r>
            <a:r>
              <a:rPr lang="en-US" dirty="0"/>
              <a:t>  nodes at depth 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dirty="0"/>
              <a:t> for </a:t>
            </a:r>
            <a:r>
              <a:rPr lang="en-US" dirty="0">
                <a:latin typeface="Consolas" panose="020B0609020204030204" pitchFamily="49" charset="0"/>
              </a:rPr>
              <a:t>d = 1,2,...,h−1</a:t>
            </a:r>
          </a:p>
          <a:p>
            <a:pPr lvl="2"/>
            <a:r>
              <a:rPr lang="en-US" dirty="0"/>
              <a:t>Each leaf in the tree is either at level 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or at level </a:t>
            </a:r>
            <a:r>
              <a:rPr lang="en-US" dirty="0">
                <a:latin typeface="Consolas" panose="020B0609020204030204" pitchFamily="49" charset="0"/>
              </a:rPr>
              <a:t>h–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nodes at depth </a:t>
            </a:r>
            <a:r>
              <a:rPr lang="en-US" dirty="0">
                <a:latin typeface="Consolas" panose="020B0609020204030204" pitchFamily="49" charset="0"/>
              </a:rPr>
              <a:t>h </a:t>
            </a:r>
            <a:r>
              <a:rPr lang="en-US" dirty="0"/>
              <a:t>are as far left as possible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40968"/>
            <a:ext cx="5988308" cy="2605438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6815892" y="3068960"/>
            <a:ext cx="250447" cy="20882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66339" y="3645024"/>
            <a:ext cx="182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Complete binary tree of height h-1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5799044" y="4873998"/>
            <a:ext cx="356769" cy="16769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75401" y="5939988"/>
            <a:ext cx="351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Missing node towards the right</a:t>
            </a:r>
          </a:p>
        </p:txBody>
      </p:sp>
    </p:spTree>
    <p:extLst>
      <p:ext uri="{BB962C8B-B14F-4D97-AF65-F5344CB8AC3E}">
        <p14:creationId xmlns:p14="http://schemas.microsoft.com/office/powerpoint/2010/main" val="25945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Degree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degree of a node is defined as the number of its children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deg</a:t>
            </a:r>
            <a:r>
              <a:rPr lang="en-US" dirty="0">
                <a:latin typeface="Consolas" panose="020B0609020204030204" pitchFamily="49" charset="0"/>
              </a:rPr>
              <a:t>(I) = 3</a:t>
            </a: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Nodes with the same parent are siblings</a:t>
            </a:r>
          </a:p>
          <a:p>
            <a:pPr lvl="1"/>
            <a:r>
              <a:rPr lang="en-US" dirty="0"/>
              <a:t>J, K, and L are siblings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14" y="306896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(or Nearly) 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Almost complete binary tree of height h is a binary tree in which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There are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d</a:t>
            </a:r>
            <a:r>
              <a:rPr lang="en-US" dirty="0"/>
              <a:t>  nodes at depth </a:t>
            </a:r>
            <a:r>
              <a:rPr lang="en-US" dirty="0">
                <a:latin typeface="Consolas" panose="020B0609020204030204" pitchFamily="49" charset="0"/>
              </a:rPr>
              <a:t>d</a:t>
            </a:r>
            <a:r>
              <a:rPr lang="en-US" dirty="0"/>
              <a:t> for </a:t>
            </a:r>
            <a:r>
              <a:rPr lang="en-US" dirty="0">
                <a:latin typeface="Consolas" panose="020B0609020204030204" pitchFamily="49" charset="0"/>
              </a:rPr>
              <a:t>d = 1,2,...,h−1</a:t>
            </a:r>
          </a:p>
          <a:p>
            <a:pPr lvl="2"/>
            <a:r>
              <a:rPr lang="en-US" dirty="0"/>
              <a:t>Each leaf in the tree is either at level 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or at level </a:t>
            </a:r>
            <a:r>
              <a:rPr lang="en-US" dirty="0">
                <a:latin typeface="Consolas" panose="020B0609020204030204" pitchFamily="49" charset="0"/>
              </a:rPr>
              <a:t>h–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The nodes at depth h are as far left as possible (Formal ?)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140968"/>
            <a:ext cx="5988308" cy="2605438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6815892" y="3068960"/>
            <a:ext cx="250447" cy="20882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66339" y="3645024"/>
            <a:ext cx="1826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binary tree of height h-1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5799044" y="4873998"/>
            <a:ext cx="356769" cy="16769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75401" y="5939988"/>
            <a:ext cx="351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Missing node towards the right</a:t>
            </a:r>
          </a:p>
        </p:txBody>
      </p:sp>
    </p:spTree>
    <p:extLst>
      <p:ext uri="{BB962C8B-B14F-4D97-AF65-F5344CB8AC3E}">
        <p14:creationId xmlns:p14="http://schemas.microsoft.com/office/powerpoint/2010/main" val="12951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(or Nearly) 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Condition 2: </a:t>
            </a:r>
            <a:r>
              <a:rPr lang="en-US" dirty="0"/>
              <a:t>The nodes at depth h are as far left as possible</a:t>
            </a:r>
          </a:p>
          <a:p>
            <a:r>
              <a:rPr lang="en-US" dirty="0"/>
              <a:t>If a node p at depth h−1 has a left child</a:t>
            </a:r>
          </a:p>
          <a:p>
            <a:pPr lvl="1"/>
            <a:r>
              <a:rPr lang="en-US" dirty="0"/>
              <a:t>Every node at depth h−1 to the left of p has 2 children</a:t>
            </a:r>
          </a:p>
          <a:p>
            <a:r>
              <a:rPr lang="en-US" dirty="0"/>
              <a:t>If a node at depth h−1 has a right child</a:t>
            </a:r>
          </a:p>
          <a:p>
            <a:pPr lvl="1"/>
            <a:r>
              <a:rPr lang="en-US" dirty="0"/>
              <a:t>It also has a left child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2195736" y="3242758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31840" y="4080486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59632" y="4000094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55776" y="4792182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3568" y="4792182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63688" y="4792182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8" idx="3"/>
            <a:endCxn id="10" idx="7"/>
          </p:cNvCxnSpPr>
          <p:nvPr/>
        </p:nvCxnSpPr>
        <p:spPr>
          <a:xfrm flipH="1">
            <a:off x="1689871" y="3672997"/>
            <a:ext cx="579682" cy="400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5"/>
            <a:endCxn id="9" idx="1"/>
          </p:cNvCxnSpPr>
          <p:nvPr/>
        </p:nvCxnSpPr>
        <p:spPr>
          <a:xfrm>
            <a:off x="2625975" y="3672997"/>
            <a:ext cx="579682" cy="4813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2" idx="0"/>
          </p:cNvCxnSpPr>
          <p:nvPr/>
        </p:nvCxnSpPr>
        <p:spPr>
          <a:xfrm flipH="1">
            <a:off x="935596" y="4430333"/>
            <a:ext cx="397853" cy="361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5"/>
            <a:endCxn id="13" idx="0"/>
          </p:cNvCxnSpPr>
          <p:nvPr/>
        </p:nvCxnSpPr>
        <p:spPr>
          <a:xfrm>
            <a:off x="1689871" y="4430333"/>
            <a:ext cx="325845" cy="361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11" idx="7"/>
          </p:cNvCxnSpPr>
          <p:nvPr/>
        </p:nvCxnSpPr>
        <p:spPr>
          <a:xfrm flipH="1">
            <a:off x="2986015" y="4510725"/>
            <a:ext cx="219642" cy="355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734798" y="4742150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9" idx="5"/>
            <a:endCxn id="30" idx="1"/>
          </p:cNvCxnSpPr>
          <p:nvPr/>
        </p:nvCxnSpPr>
        <p:spPr>
          <a:xfrm>
            <a:off x="3562079" y="4510725"/>
            <a:ext cx="246536" cy="305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79512" y="5583731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12" idx="3"/>
            <a:endCxn id="34" idx="0"/>
          </p:cNvCxnSpPr>
          <p:nvPr/>
        </p:nvCxnSpPr>
        <p:spPr>
          <a:xfrm flipH="1">
            <a:off x="431540" y="5222421"/>
            <a:ext cx="325845" cy="3613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501543" y="2984155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37647" y="3821883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565439" y="3741491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861583" y="4533579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989375" y="4533579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42" idx="3"/>
            <a:endCxn id="44" idx="7"/>
          </p:cNvCxnSpPr>
          <p:nvPr/>
        </p:nvCxnSpPr>
        <p:spPr>
          <a:xfrm flipH="1">
            <a:off x="5995678" y="3414394"/>
            <a:ext cx="579682" cy="4009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2" idx="5"/>
            <a:endCxn id="43" idx="1"/>
          </p:cNvCxnSpPr>
          <p:nvPr/>
        </p:nvCxnSpPr>
        <p:spPr>
          <a:xfrm>
            <a:off x="6931782" y="3414394"/>
            <a:ext cx="579682" cy="4813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4" idx="3"/>
            <a:endCxn id="46" idx="0"/>
          </p:cNvCxnSpPr>
          <p:nvPr/>
        </p:nvCxnSpPr>
        <p:spPr>
          <a:xfrm flipH="1">
            <a:off x="5241403" y="4171730"/>
            <a:ext cx="397853" cy="3618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3"/>
            <a:endCxn id="57" idx="7"/>
          </p:cNvCxnSpPr>
          <p:nvPr/>
        </p:nvCxnSpPr>
        <p:spPr>
          <a:xfrm flipH="1">
            <a:off x="6713949" y="4963818"/>
            <a:ext cx="221451" cy="4062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3"/>
            <a:endCxn id="45" idx="7"/>
          </p:cNvCxnSpPr>
          <p:nvPr/>
        </p:nvCxnSpPr>
        <p:spPr>
          <a:xfrm flipH="1">
            <a:off x="7291822" y="4252122"/>
            <a:ext cx="219642" cy="355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040605" y="4483547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43" idx="5"/>
            <a:endCxn id="53" idx="1"/>
          </p:cNvCxnSpPr>
          <p:nvPr/>
        </p:nvCxnSpPr>
        <p:spPr>
          <a:xfrm>
            <a:off x="7867886" y="4252122"/>
            <a:ext cx="246536" cy="305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485319" y="5325128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46" idx="3"/>
            <a:endCxn id="55" idx="0"/>
          </p:cNvCxnSpPr>
          <p:nvPr/>
        </p:nvCxnSpPr>
        <p:spPr>
          <a:xfrm flipH="1">
            <a:off x="4737347" y="4963818"/>
            <a:ext cx="325845" cy="3613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283710" y="5296238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08710" y="5306638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45" idx="5"/>
            <a:endCxn id="58" idx="0"/>
          </p:cNvCxnSpPr>
          <p:nvPr/>
        </p:nvCxnSpPr>
        <p:spPr>
          <a:xfrm>
            <a:off x="7291822" y="4963818"/>
            <a:ext cx="368916" cy="3428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5419614" y="5324049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46" idx="5"/>
            <a:endCxn id="65" idx="0"/>
          </p:cNvCxnSpPr>
          <p:nvPr/>
        </p:nvCxnSpPr>
        <p:spPr>
          <a:xfrm>
            <a:off x="5419614" y="4963818"/>
            <a:ext cx="252028" cy="3602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91629" y="5927771"/>
            <a:ext cx="315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Almost Complete binary tree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860032" y="5890510"/>
            <a:ext cx="360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Almost Complete binary tree</a:t>
            </a:r>
          </a:p>
          <a:p>
            <a:pPr algn="ctr"/>
            <a:r>
              <a:rPr lang="en-US" dirty="0"/>
              <a:t>(condition 2 violated)</a:t>
            </a:r>
          </a:p>
        </p:txBody>
      </p:sp>
      <p:sp>
        <p:nvSpPr>
          <p:cNvPr id="75" name="Oval 74"/>
          <p:cNvSpPr/>
          <p:nvPr/>
        </p:nvSpPr>
        <p:spPr>
          <a:xfrm>
            <a:off x="6083694" y="4563939"/>
            <a:ext cx="504056" cy="50405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44" idx="5"/>
            <a:endCxn id="75" idx="0"/>
          </p:cNvCxnSpPr>
          <p:nvPr/>
        </p:nvCxnSpPr>
        <p:spPr>
          <a:xfrm>
            <a:off x="5995678" y="4171730"/>
            <a:ext cx="340044" cy="3922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3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vs. Almost 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6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76" y="1361938"/>
            <a:ext cx="58674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0376" y="1285738"/>
            <a:ext cx="2819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355976" y="1285738"/>
            <a:ext cx="2819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384176" y="3495538"/>
            <a:ext cx="2819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584576" y="3495538"/>
            <a:ext cx="2819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25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Complete Binary Tree: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number of nodes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are between </a:t>
            </a:r>
          </a:p>
          <a:p>
            <a:pPr lvl="1"/>
            <a:r>
              <a:rPr lang="en-US" dirty="0"/>
              <a:t>Complete binary tree of height </a:t>
            </a:r>
            <a:r>
              <a:rPr lang="en-US" dirty="0">
                <a:latin typeface="Consolas" panose="020B0609020204030204" pitchFamily="49" charset="0"/>
              </a:rPr>
              <a:t>h-1</a:t>
            </a:r>
            <a:r>
              <a:rPr lang="en-US" dirty="0"/>
              <a:t>, i.e.,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Complete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, i.e.,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h+1</a:t>
            </a:r>
            <a:r>
              <a:rPr lang="en-US" dirty="0">
                <a:latin typeface="Consolas" panose="020B0609020204030204" pitchFamily="49" charset="0"/>
              </a:rPr>
              <a:t> -1 </a:t>
            </a:r>
            <a:r>
              <a:rPr lang="en-US" dirty="0"/>
              <a:t>nodes</a:t>
            </a:r>
          </a:p>
          <a:p>
            <a:pPr lvl="1"/>
            <a:endParaRPr lang="en-US" dirty="0"/>
          </a:p>
          <a:p>
            <a:r>
              <a:rPr lang="en-US" dirty="0"/>
              <a:t>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is the largest integer less than or equal to </a:t>
            </a:r>
            <a:r>
              <a:rPr lang="en-US" dirty="0">
                <a:latin typeface="Consolas" panose="020B0609020204030204" pitchFamily="49" charset="0"/>
              </a:rPr>
              <a:t>log</a:t>
            </a:r>
            <a:r>
              <a:rPr lang="en-US" baseline="-25000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(n)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9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(Completely) Balanced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Balanced binary tree</a:t>
            </a:r>
          </a:p>
          <a:p>
            <a:pPr lvl="1"/>
            <a:r>
              <a:rPr lang="en-US" dirty="0"/>
              <a:t>For each node, the difference in height of the right and left sub-trees is no more than one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Completely balance binary tree</a:t>
            </a:r>
          </a:p>
          <a:p>
            <a:pPr lvl="1"/>
            <a:r>
              <a:rPr lang="en-US" dirty="0"/>
              <a:t>Left and right sub-trees of every node have the same height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6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Balanced </a:t>
            </a:r>
            <a:r>
              <a:rPr lang="en-US" dirty="0"/>
              <a:t>Binary Tree: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55776" y="14847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669976" y="20181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041576" y="20181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288976" y="2703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d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050976" y="2703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e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660576" y="2703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f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346376" y="2703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g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60376" y="338978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h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517576" y="338978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>
                <a:latin typeface="+mn-lt"/>
              </a:rPr>
              <a:t>i</a:t>
            </a:r>
            <a:endParaRPr lang="en-US" sz="2400" dirty="0">
              <a:latin typeface="+mn-lt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3117776" y="338978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j</a:t>
            </a:r>
          </a:p>
        </p:txBody>
      </p:sp>
      <p:sp>
        <p:nvSpPr>
          <p:cNvPr id="17" name="Line 24"/>
          <p:cNvSpPr>
            <a:spLocks noChangeShapeType="1"/>
          </p:cNvSpPr>
          <p:nvPr/>
        </p:nvSpPr>
        <p:spPr bwMode="auto">
          <a:xfrm flipH="1">
            <a:off x="1974776" y="1941984"/>
            <a:ext cx="533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18" name="Line 25"/>
          <p:cNvSpPr>
            <a:spLocks noChangeShapeType="1"/>
          </p:cNvSpPr>
          <p:nvPr/>
        </p:nvSpPr>
        <p:spPr bwMode="auto">
          <a:xfrm>
            <a:off x="2508176" y="1941984"/>
            <a:ext cx="533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19" name="Line 26"/>
          <p:cNvSpPr>
            <a:spLocks noChangeShapeType="1"/>
          </p:cNvSpPr>
          <p:nvPr/>
        </p:nvSpPr>
        <p:spPr bwMode="auto">
          <a:xfrm flipH="1">
            <a:off x="1517576" y="2475384"/>
            <a:ext cx="304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0" name="Line 27"/>
          <p:cNvSpPr>
            <a:spLocks noChangeShapeType="1"/>
          </p:cNvSpPr>
          <p:nvPr/>
        </p:nvSpPr>
        <p:spPr bwMode="auto">
          <a:xfrm>
            <a:off x="1822376" y="2475384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1" name="Line 28"/>
          <p:cNvSpPr>
            <a:spLocks noChangeShapeType="1"/>
          </p:cNvSpPr>
          <p:nvPr/>
        </p:nvSpPr>
        <p:spPr bwMode="auto">
          <a:xfrm flipH="1">
            <a:off x="2889176" y="2475384"/>
            <a:ext cx="304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2" name="Line 29"/>
          <p:cNvSpPr>
            <a:spLocks noChangeShapeType="1"/>
          </p:cNvSpPr>
          <p:nvPr/>
        </p:nvSpPr>
        <p:spPr bwMode="auto">
          <a:xfrm>
            <a:off x="3193976" y="2475384"/>
            <a:ext cx="304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3" name="Line 30"/>
          <p:cNvSpPr>
            <a:spLocks noChangeShapeType="1"/>
          </p:cNvSpPr>
          <p:nvPr/>
        </p:nvSpPr>
        <p:spPr bwMode="auto">
          <a:xfrm flipH="1">
            <a:off x="1288976" y="3161185"/>
            <a:ext cx="152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4" name="Line 31"/>
          <p:cNvSpPr>
            <a:spLocks noChangeShapeType="1"/>
          </p:cNvSpPr>
          <p:nvPr/>
        </p:nvSpPr>
        <p:spPr bwMode="auto">
          <a:xfrm>
            <a:off x="1441376" y="3161185"/>
            <a:ext cx="152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5" name="Line 32"/>
          <p:cNvSpPr>
            <a:spLocks noChangeShapeType="1"/>
          </p:cNvSpPr>
          <p:nvPr/>
        </p:nvSpPr>
        <p:spPr bwMode="auto">
          <a:xfrm flipH="1">
            <a:off x="3270176" y="3161185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787326" y="4164707"/>
            <a:ext cx="3441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+mn-lt"/>
              </a:rPr>
              <a:t>A balanced binary tree</a:t>
            </a: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6318176" y="14847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a</a:t>
            </a:r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6013376" y="20181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b</a:t>
            </a: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5632376" y="25515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c</a:t>
            </a: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5327576" y="3084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d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6318176" y="25515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e</a:t>
            </a: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6089576" y="31611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f</a:t>
            </a: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5784776" y="36945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g</a:t>
            </a: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6318176" y="36945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h</a:t>
            </a:r>
          </a:p>
        </p:txBody>
      </p:sp>
      <p:sp>
        <p:nvSpPr>
          <p:cNvPr id="36" name="Text Box 22"/>
          <p:cNvSpPr txBox="1">
            <a:spLocks noChangeArrowheads="1"/>
          </p:cNvSpPr>
          <p:nvPr/>
        </p:nvSpPr>
        <p:spPr bwMode="auto">
          <a:xfrm>
            <a:off x="5556176" y="4227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i</a:t>
            </a:r>
          </a:p>
        </p:txBody>
      </p:sp>
      <p:sp>
        <p:nvSpPr>
          <p:cNvPr id="37" name="Text Box 23"/>
          <p:cNvSpPr txBox="1">
            <a:spLocks noChangeArrowheads="1"/>
          </p:cNvSpPr>
          <p:nvPr/>
        </p:nvSpPr>
        <p:spPr bwMode="auto">
          <a:xfrm>
            <a:off x="6013376" y="422798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+mn-lt"/>
              </a:rPr>
              <a:t>j</a:t>
            </a:r>
          </a:p>
        </p:txBody>
      </p:sp>
      <p:sp>
        <p:nvSpPr>
          <p:cNvPr id="38" name="Line 33"/>
          <p:cNvSpPr>
            <a:spLocks noChangeShapeType="1"/>
          </p:cNvSpPr>
          <p:nvPr/>
        </p:nvSpPr>
        <p:spPr bwMode="auto">
          <a:xfrm flipH="1">
            <a:off x="6241976" y="1865784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39" name="Line 34"/>
          <p:cNvSpPr>
            <a:spLocks noChangeShapeType="1"/>
          </p:cNvSpPr>
          <p:nvPr/>
        </p:nvSpPr>
        <p:spPr bwMode="auto">
          <a:xfrm flipH="1">
            <a:off x="5860976" y="2475384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0" name="Line 35"/>
          <p:cNvSpPr>
            <a:spLocks noChangeShapeType="1"/>
          </p:cNvSpPr>
          <p:nvPr/>
        </p:nvSpPr>
        <p:spPr bwMode="auto">
          <a:xfrm flipH="1">
            <a:off x="5556176" y="2932584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1" name="Line 36"/>
          <p:cNvSpPr>
            <a:spLocks noChangeShapeType="1"/>
          </p:cNvSpPr>
          <p:nvPr/>
        </p:nvSpPr>
        <p:spPr bwMode="auto">
          <a:xfrm>
            <a:off x="6165776" y="2475384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2" name="Line 37"/>
          <p:cNvSpPr>
            <a:spLocks noChangeShapeType="1"/>
          </p:cNvSpPr>
          <p:nvPr/>
        </p:nvSpPr>
        <p:spPr bwMode="auto">
          <a:xfrm flipH="1">
            <a:off x="6318176" y="3008784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3" name="Line 38"/>
          <p:cNvSpPr>
            <a:spLocks noChangeShapeType="1"/>
          </p:cNvSpPr>
          <p:nvPr/>
        </p:nvSpPr>
        <p:spPr bwMode="auto">
          <a:xfrm flipH="1">
            <a:off x="6013376" y="3542184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4" name="Line 39"/>
          <p:cNvSpPr>
            <a:spLocks noChangeShapeType="1"/>
          </p:cNvSpPr>
          <p:nvPr/>
        </p:nvSpPr>
        <p:spPr bwMode="auto">
          <a:xfrm>
            <a:off x="6241976" y="3542184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5" name="Line 40"/>
          <p:cNvSpPr>
            <a:spLocks noChangeShapeType="1"/>
          </p:cNvSpPr>
          <p:nvPr/>
        </p:nvSpPr>
        <p:spPr bwMode="auto">
          <a:xfrm flipH="1">
            <a:off x="5708576" y="4151784"/>
            <a:ext cx="2286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6" name="Line 41"/>
          <p:cNvSpPr>
            <a:spLocks noChangeShapeType="1"/>
          </p:cNvSpPr>
          <p:nvPr/>
        </p:nvSpPr>
        <p:spPr bwMode="auto">
          <a:xfrm>
            <a:off x="5937176" y="4151784"/>
            <a:ext cx="1524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latin typeface="+mn-lt"/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4641776" y="4798257"/>
            <a:ext cx="3429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+mn-lt"/>
              </a:rPr>
              <a:t>An unbalanced binary tree</a:t>
            </a:r>
          </a:p>
        </p:txBody>
      </p:sp>
    </p:spTree>
    <p:extLst>
      <p:ext uri="{BB962C8B-B14F-4D97-AF65-F5344CB8AC3E}">
        <p14:creationId xmlns:p14="http://schemas.microsoft.com/office/powerpoint/2010/main" val="246059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(Completely) Balanced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Balanced binary tree</a:t>
            </a:r>
          </a:p>
          <a:p>
            <a:pPr lvl="1"/>
            <a:r>
              <a:rPr lang="en-US" dirty="0"/>
              <a:t>For each node, the difference in height of the right and left sub-trees is no more than one</a:t>
            </a:r>
          </a:p>
          <a:p>
            <a:pPr lvl="1"/>
            <a:endParaRPr lang="en-US" dirty="0"/>
          </a:p>
          <a:p>
            <a:r>
              <a:rPr lang="en-US" dirty="0"/>
              <a:t>When a binary tree is balanced?</a:t>
            </a:r>
          </a:p>
          <a:p>
            <a:pPr lvl="1"/>
            <a:r>
              <a:rPr lang="en-US" dirty="0"/>
              <a:t>If every level above the lowest is “complete”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Completely balance binary tree</a:t>
            </a:r>
          </a:p>
          <a:p>
            <a:pPr lvl="1"/>
            <a:r>
              <a:rPr lang="en-US" dirty="0"/>
              <a:t>Left and right sub-trees of every node have the same height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57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(or Perfect) Binary Tree: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complete binary tree with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</a:t>
            </a:r>
            <a:r>
              <a:rPr lang="en-US" dirty="0"/>
              <a:t> leaf nodes</a:t>
            </a:r>
          </a:p>
          <a:p>
            <a:endParaRPr lang="en-US" dirty="0"/>
          </a:p>
          <a:p>
            <a:r>
              <a:rPr lang="en-US" dirty="0"/>
              <a:t>A complete binary tree of height </a:t>
            </a:r>
            <a:r>
              <a:rPr lang="en-US" dirty="0">
                <a:latin typeface="Consolas" panose="020B0609020204030204" pitchFamily="49" charset="0"/>
              </a:rPr>
              <a:t>h</a:t>
            </a:r>
            <a:r>
              <a:rPr lang="en-US" dirty="0"/>
              <a:t> has </a:t>
            </a:r>
            <a:r>
              <a:rPr lang="en-US" dirty="0">
                <a:latin typeface="Consolas" panose="020B0609020204030204" pitchFamily="49" charset="0"/>
              </a:rPr>
              <a:t>2</a:t>
            </a:r>
            <a:r>
              <a:rPr lang="en-US" baseline="30000" dirty="0">
                <a:latin typeface="Consolas" panose="020B0609020204030204" pitchFamily="49" charset="0"/>
              </a:rPr>
              <a:t>h + 1 </a:t>
            </a:r>
            <a:r>
              <a:rPr lang="en-US" dirty="0">
                <a:latin typeface="Consolas" panose="020B0609020204030204" pitchFamily="49" charset="0"/>
              </a:rPr>
              <a:t>– 1 </a:t>
            </a:r>
            <a:r>
              <a:rPr lang="en-US" dirty="0"/>
              <a:t>nodes</a:t>
            </a:r>
          </a:p>
          <a:p>
            <a:pPr lvl="1"/>
            <a:r>
              <a:rPr lang="en-US" dirty="0"/>
              <a:t>Number of leaf nodes: 2</a:t>
            </a:r>
            <a:r>
              <a:rPr lang="en-US" baseline="30000" dirty="0"/>
              <a:t>h</a:t>
            </a:r>
          </a:p>
          <a:p>
            <a:pPr lvl="1"/>
            <a:r>
              <a:rPr lang="en-US" dirty="0"/>
              <a:t>Number of internal nodes: 2</a:t>
            </a:r>
            <a:r>
              <a:rPr lang="en-US" baseline="30000" dirty="0"/>
              <a:t>h</a:t>
            </a:r>
            <a:r>
              <a:rPr lang="en-US" dirty="0"/>
              <a:t> - 1</a:t>
            </a:r>
          </a:p>
          <a:p>
            <a:endParaRPr lang="en-US" dirty="0"/>
          </a:p>
          <a:p>
            <a:r>
              <a:rPr lang="en-US" dirty="0"/>
              <a:t>A complete binary tree with </a:t>
            </a:r>
            <a:r>
              <a:rPr lang="en-US" dirty="0">
                <a:latin typeface="Consolas" panose="020B0609020204030204" pitchFamily="49" charset="0"/>
              </a:rPr>
              <a:t>n</a:t>
            </a:r>
            <a:r>
              <a:rPr lang="en-US" dirty="0"/>
              <a:t> nodes has height </a:t>
            </a:r>
            <a:r>
              <a:rPr lang="en-US" dirty="0">
                <a:latin typeface="Consolas" panose="020B0609020204030204" pitchFamily="49" charset="0"/>
              </a:rPr>
              <a:t>log</a:t>
            </a:r>
            <a:r>
              <a:rPr lang="en-US" baseline="-25000" dirty="0">
                <a:latin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</a:rPr>
              <a:t>(n + 1) –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47</a:t>
            </a:fld>
            <a:endParaRPr lang="en-GB"/>
          </a:p>
        </p:txBody>
      </p:sp>
      <p:pic>
        <p:nvPicPr>
          <p:cNvPr id="7" name="Picture 6" descr="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76" y="4149725"/>
            <a:ext cx="715962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840284" y="4149725"/>
            <a:ext cx="35458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1" hangingPunct="1"/>
            <a:r>
              <a:rPr lang="en-CA" altLang="en-US" sz="2400" i="1">
                <a:latin typeface="Consolas" panose="020B0609020204030204" pitchFamily="49" charset="0"/>
                <a:cs typeface="Times New Roman" pitchFamily="18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84904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Complete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binary tree of height h is an almost complete binary tree if:</a:t>
            </a:r>
          </a:p>
          <a:p>
            <a:pPr lvl="1"/>
            <a:r>
              <a:rPr lang="en-US" dirty="0"/>
              <a:t>Any node a at depth (or level) less than h-1 has two children</a:t>
            </a:r>
          </a:p>
          <a:p>
            <a:pPr lvl="1"/>
            <a:r>
              <a:rPr lang="en-US" dirty="0"/>
              <a:t>For any node a in the tree with a right descendant at level h, </a:t>
            </a:r>
          </a:p>
          <a:p>
            <a:pPr lvl="2"/>
            <a:r>
              <a:rPr lang="en-US" dirty="0"/>
              <a:t>a must have a left child</a:t>
            </a:r>
          </a:p>
          <a:p>
            <a:pPr lvl="2"/>
            <a:r>
              <a:rPr lang="en-US" dirty="0"/>
              <a:t>Every left child of a is either a leaf at level h or has two children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6" name="Picture 5" descr="complete_binary_tree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2" y="3429000"/>
            <a:ext cx="8378838" cy="176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4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Structures that are not trees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49</a:t>
            </a:fld>
            <a:endParaRPr lang="en-GB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4114800" y="2438400"/>
            <a:ext cx="457200" cy="457200"/>
            <a:chOff x="1152" y="1440"/>
            <a:chExt cx="288" cy="2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152" y="14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200" y="1449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A</a:t>
              </a: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743200" y="3200400"/>
            <a:ext cx="457200" cy="457200"/>
            <a:chOff x="1248" y="1536"/>
            <a:chExt cx="288" cy="288"/>
          </a:xfrm>
        </p:grpSpPr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B</a:t>
              </a:r>
            </a:p>
          </p:txBody>
        </p:sp>
      </p:grp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2098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286000" y="41290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D</a:t>
            </a: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486400" y="4953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562600" y="49672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H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5486400" y="3200400"/>
            <a:ext cx="457200" cy="457200"/>
            <a:chOff x="1248" y="1536"/>
            <a:chExt cx="288" cy="288"/>
          </a:xfrm>
        </p:grpSpPr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C</a:t>
              </a:r>
            </a:p>
          </p:txBody>
        </p:sp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3352800" y="4114800"/>
            <a:ext cx="457200" cy="457200"/>
            <a:chOff x="1248" y="1536"/>
            <a:chExt cx="288" cy="288"/>
          </a:xfrm>
        </p:grpSpPr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E</a:t>
              </a:r>
            </a:p>
          </p:txBody>
        </p:sp>
      </p:grp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6096000" y="4038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6172200" y="40528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F</a:t>
            </a:r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3048000" y="5029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3124200" y="5043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G</a:t>
            </a:r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6705600" y="4953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6781800" y="49672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I</a:t>
            </a: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H="1">
            <a:off x="3124200" y="27432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4572000" y="27432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H="1">
            <a:off x="2514600" y="35814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3124200" y="3581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>
            <a:off x="3276600" y="45720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5867400" y="35814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H="1">
            <a:off x="5791200" y="4419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6477000" y="4419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2895600" y="2514600"/>
            <a:ext cx="1295400" cy="685800"/>
          </a:xfrm>
          <a:custGeom>
            <a:avLst/>
            <a:gdLst>
              <a:gd name="T0" fmla="*/ 816 w 816"/>
              <a:gd name="T1" fmla="*/ 0 h 432"/>
              <a:gd name="T2" fmla="*/ 192 w 816"/>
              <a:gd name="T3" fmla="*/ 96 h 432"/>
              <a:gd name="T4" fmla="*/ 0 w 816"/>
              <a:gd name="T5" fmla="*/ 432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6" h="432">
                <a:moveTo>
                  <a:pt x="816" y="0"/>
                </a:moveTo>
                <a:cubicBezTo>
                  <a:pt x="572" y="12"/>
                  <a:pt x="328" y="24"/>
                  <a:pt x="192" y="96"/>
                </a:cubicBezTo>
                <a:cubicBezTo>
                  <a:pt x="56" y="168"/>
                  <a:pt x="28" y="300"/>
                  <a:pt x="0" y="4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5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Leaf And Internal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with degree zero are also called </a:t>
            </a:r>
            <a:r>
              <a:rPr lang="en-US" dirty="0">
                <a:solidFill>
                  <a:srgbClr val="0070C0"/>
                </a:solidFill>
              </a:rPr>
              <a:t>leaf nodes</a:t>
            </a:r>
            <a:r>
              <a:rPr lang="en-US" dirty="0"/>
              <a:t>	</a:t>
            </a:r>
          </a:p>
          <a:p>
            <a:r>
              <a:rPr lang="en-US" dirty="0"/>
              <a:t>All other nodes are said to be </a:t>
            </a:r>
            <a:r>
              <a:rPr lang="en-US" dirty="0">
                <a:solidFill>
                  <a:srgbClr val="0070C0"/>
                </a:solidFill>
              </a:rPr>
              <a:t>internal nodes</a:t>
            </a:r>
            <a:r>
              <a:rPr lang="en-US" dirty="0"/>
              <a:t>, that is, they are internal to the tree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6" name="Picture 5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2" y="2708920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40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Structures that are not trees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50</a:t>
            </a:fld>
            <a:endParaRPr lang="en-GB"/>
          </a:p>
        </p:txBody>
      </p:sp>
      <p:grpSp>
        <p:nvGrpSpPr>
          <p:cNvPr id="37" name="Group 4"/>
          <p:cNvGrpSpPr>
            <a:grpSpLocks/>
          </p:cNvGrpSpPr>
          <p:nvPr/>
        </p:nvGrpSpPr>
        <p:grpSpPr bwMode="auto">
          <a:xfrm>
            <a:off x="4114800" y="2438400"/>
            <a:ext cx="457200" cy="457200"/>
            <a:chOff x="1152" y="1440"/>
            <a:chExt cx="288" cy="288"/>
          </a:xfrm>
        </p:grpSpPr>
        <p:sp>
          <p:nvSpPr>
            <p:cNvPr id="38" name="Oval 5"/>
            <p:cNvSpPr>
              <a:spLocks noChangeArrowheads="1"/>
            </p:cNvSpPr>
            <p:nvPr/>
          </p:nvSpPr>
          <p:spPr bwMode="auto">
            <a:xfrm>
              <a:off x="1152" y="1440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 Box 6"/>
            <p:cNvSpPr txBox="1">
              <a:spLocks noChangeArrowheads="1"/>
            </p:cNvSpPr>
            <p:nvPr/>
          </p:nvSpPr>
          <p:spPr bwMode="auto">
            <a:xfrm>
              <a:off x="1200" y="1449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A</a:t>
              </a:r>
            </a:p>
          </p:txBody>
        </p:sp>
      </p:grpSp>
      <p:grpSp>
        <p:nvGrpSpPr>
          <p:cNvPr id="40" name="Group 7"/>
          <p:cNvGrpSpPr>
            <a:grpSpLocks/>
          </p:cNvGrpSpPr>
          <p:nvPr/>
        </p:nvGrpSpPr>
        <p:grpSpPr bwMode="auto">
          <a:xfrm>
            <a:off x="2743200" y="3200400"/>
            <a:ext cx="457200" cy="457200"/>
            <a:chOff x="1248" y="1536"/>
            <a:chExt cx="288" cy="288"/>
          </a:xfrm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B</a:t>
              </a:r>
            </a:p>
          </p:txBody>
        </p:sp>
      </p:grpSp>
      <p:sp>
        <p:nvSpPr>
          <p:cNvPr id="43" name="Oval 10"/>
          <p:cNvSpPr>
            <a:spLocks noChangeArrowheads="1"/>
          </p:cNvSpPr>
          <p:nvPr/>
        </p:nvSpPr>
        <p:spPr bwMode="auto">
          <a:xfrm>
            <a:off x="22098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2286000" y="41290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D</a:t>
            </a: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5486400" y="4953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Text Box 13"/>
          <p:cNvSpPr txBox="1">
            <a:spLocks noChangeArrowheads="1"/>
          </p:cNvSpPr>
          <p:nvPr/>
        </p:nvSpPr>
        <p:spPr bwMode="auto">
          <a:xfrm>
            <a:off x="5562600" y="49672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H</a:t>
            </a:r>
          </a:p>
        </p:txBody>
      </p:sp>
      <p:grpSp>
        <p:nvGrpSpPr>
          <p:cNvPr id="47" name="Group 14"/>
          <p:cNvGrpSpPr>
            <a:grpSpLocks/>
          </p:cNvGrpSpPr>
          <p:nvPr/>
        </p:nvGrpSpPr>
        <p:grpSpPr bwMode="auto">
          <a:xfrm>
            <a:off x="5486400" y="3200400"/>
            <a:ext cx="457200" cy="457200"/>
            <a:chOff x="1248" y="1536"/>
            <a:chExt cx="288" cy="288"/>
          </a:xfrm>
        </p:grpSpPr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Text Box 16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C</a:t>
              </a:r>
            </a:p>
          </p:txBody>
        </p:sp>
      </p:grpSp>
      <p:grpSp>
        <p:nvGrpSpPr>
          <p:cNvPr id="50" name="Group 17"/>
          <p:cNvGrpSpPr>
            <a:grpSpLocks/>
          </p:cNvGrpSpPr>
          <p:nvPr/>
        </p:nvGrpSpPr>
        <p:grpSpPr bwMode="auto">
          <a:xfrm>
            <a:off x="3352800" y="4114800"/>
            <a:ext cx="457200" cy="457200"/>
            <a:chOff x="1248" y="1536"/>
            <a:chExt cx="288" cy="288"/>
          </a:xfrm>
        </p:grpSpPr>
        <p:sp>
          <p:nvSpPr>
            <p:cNvPr id="51" name="Oval 18"/>
            <p:cNvSpPr>
              <a:spLocks noChangeArrowheads="1"/>
            </p:cNvSpPr>
            <p:nvPr/>
          </p:nvSpPr>
          <p:spPr bwMode="auto">
            <a:xfrm>
              <a:off x="1248" y="153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1296" y="154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1800">
                  <a:latin typeface="Helvetica" panose="020B0604020202020204" pitchFamily="34" charset="0"/>
                </a:rPr>
                <a:t>E</a:t>
              </a:r>
            </a:p>
          </p:txBody>
        </p:sp>
      </p:grpSp>
      <p:sp>
        <p:nvSpPr>
          <p:cNvPr id="53" name="Oval 20"/>
          <p:cNvSpPr>
            <a:spLocks noChangeArrowheads="1"/>
          </p:cNvSpPr>
          <p:nvPr/>
        </p:nvSpPr>
        <p:spPr bwMode="auto">
          <a:xfrm>
            <a:off x="6096000" y="4038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Text Box 21"/>
          <p:cNvSpPr txBox="1">
            <a:spLocks noChangeArrowheads="1"/>
          </p:cNvSpPr>
          <p:nvPr/>
        </p:nvSpPr>
        <p:spPr bwMode="auto">
          <a:xfrm>
            <a:off x="6172200" y="4052888"/>
            <a:ext cx="304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F</a:t>
            </a:r>
          </a:p>
        </p:txBody>
      </p:sp>
      <p:sp>
        <p:nvSpPr>
          <p:cNvPr id="55" name="Oval 22"/>
          <p:cNvSpPr>
            <a:spLocks noChangeArrowheads="1"/>
          </p:cNvSpPr>
          <p:nvPr/>
        </p:nvSpPr>
        <p:spPr bwMode="auto">
          <a:xfrm>
            <a:off x="3048000" y="50292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 Box 23"/>
          <p:cNvSpPr txBox="1">
            <a:spLocks noChangeArrowheads="1"/>
          </p:cNvSpPr>
          <p:nvPr/>
        </p:nvSpPr>
        <p:spPr bwMode="auto">
          <a:xfrm>
            <a:off x="3124200" y="5043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G</a:t>
            </a:r>
          </a:p>
        </p:txBody>
      </p:sp>
      <p:sp>
        <p:nvSpPr>
          <p:cNvPr id="57" name="Oval 24"/>
          <p:cNvSpPr>
            <a:spLocks noChangeArrowheads="1"/>
          </p:cNvSpPr>
          <p:nvPr/>
        </p:nvSpPr>
        <p:spPr bwMode="auto">
          <a:xfrm>
            <a:off x="6705600" y="4953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Text Box 25"/>
          <p:cNvSpPr txBox="1">
            <a:spLocks noChangeArrowheads="1"/>
          </p:cNvSpPr>
          <p:nvPr/>
        </p:nvSpPr>
        <p:spPr bwMode="auto">
          <a:xfrm>
            <a:off x="6781800" y="49672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>
                <a:latin typeface="Helvetica" panose="020B0604020202020204" pitchFamily="34" charset="0"/>
              </a:rPr>
              <a:t>I</a:t>
            </a:r>
          </a:p>
        </p:txBody>
      </p:sp>
      <p:sp>
        <p:nvSpPr>
          <p:cNvPr id="59" name="Line 26"/>
          <p:cNvSpPr>
            <a:spLocks noChangeShapeType="1"/>
          </p:cNvSpPr>
          <p:nvPr/>
        </p:nvSpPr>
        <p:spPr bwMode="auto">
          <a:xfrm flipH="1">
            <a:off x="3124200" y="27432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27"/>
          <p:cNvSpPr>
            <a:spLocks noChangeShapeType="1"/>
          </p:cNvSpPr>
          <p:nvPr/>
        </p:nvSpPr>
        <p:spPr bwMode="auto">
          <a:xfrm>
            <a:off x="4572000" y="27432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28"/>
          <p:cNvSpPr>
            <a:spLocks noChangeShapeType="1"/>
          </p:cNvSpPr>
          <p:nvPr/>
        </p:nvSpPr>
        <p:spPr bwMode="auto">
          <a:xfrm flipH="1">
            <a:off x="2514600" y="3581400"/>
            <a:ext cx="304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29"/>
          <p:cNvSpPr>
            <a:spLocks noChangeShapeType="1"/>
          </p:cNvSpPr>
          <p:nvPr/>
        </p:nvSpPr>
        <p:spPr bwMode="auto">
          <a:xfrm>
            <a:off x="3124200" y="35814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30"/>
          <p:cNvSpPr>
            <a:spLocks noChangeShapeType="1"/>
          </p:cNvSpPr>
          <p:nvPr/>
        </p:nvSpPr>
        <p:spPr bwMode="auto">
          <a:xfrm flipH="1">
            <a:off x="3276600" y="45720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31"/>
          <p:cNvSpPr>
            <a:spLocks noChangeShapeType="1"/>
          </p:cNvSpPr>
          <p:nvPr/>
        </p:nvSpPr>
        <p:spPr bwMode="auto">
          <a:xfrm>
            <a:off x="5867400" y="35814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32"/>
          <p:cNvSpPr>
            <a:spLocks noChangeShapeType="1"/>
          </p:cNvSpPr>
          <p:nvPr/>
        </p:nvSpPr>
        <p:spPr bwMode="auto">
          <a:xfrm flipH="1">
            <a:off x="5791200" y="4419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33"/>
          <p:cNvSpPr>
            <a:spLocks noChangeShapeType="1"/>
          </p:cNvSpPr>
          <p:nvPr/>
        </p:nvSpPr>
        <p:spPr bwMode="auto">
          <a:xfrm>
            <a:off x="6477000" y="4419600"/>
            <a:ext cx="381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Line 34"/>
          <p:cNvSpPr>
            <a:spLocks noChangeShapeType="1"/>
          </p:cNvSpPr>
          <p:nvPr/>
        </p:nvSpPr>
        <p:spPr bwMode="auto">
          <a:xfrm flipH="1">
            <a:off x="3657600" y="28956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35"/>
          <p:cNvSpPr>
            <a:spLocks noChangeShapeType="1"/>
          </p:cNvSpPr>
          <p:nvPr/>
        </p:nvSpPr>
        <p:spPr bwMode="auto">
          <a:xfrm flipV="1">
            <a:off x="3810000" y="4267200"/>
            <a:ext cx="2286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6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0464EE-74C5-42DE-B41A-1E7939C181C3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Data Structures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/>
              <a:t>11. Binary Tree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862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Type: Any type of objects can be stored in a tree</a:t>
            </a:r>
          </a:p>
          <a:p>
            <a:pPr lvl="4"/>
            <a:endParaRPr lang="en-US" dirty="0"/>
          </a:p>
          <a:p>
            <a:r>
              <a:rPr lang="en-US" dirty="0"/>
              <a:t>Accessor methods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root() </a:t>
            </a:r>
            <a:r>
              <a:rPr lang="en-US" dirty="0"/>
              <a:t>– return the root of the tree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parent(p) </a:t>
            </a:r>
            <a:r>
              <a:rPr lang="en-US" dirty="0"/>
              <a:t>–  return the parent of a node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children(p) </a:t>
            </a:r>
            <a:r>
              <a:rPr lang="en-US" dirty="0"/>
              <a:t>– return the children of a node</a:t>
            </a:r>
          </a:p>
          <a:p>
            <a:pPr lvl="3"/>
            <a:endParaRPr lang="en-US" dirty="0"/>
          </a:p>
          <a:p>
            <a:r>
              <a:rPr lang="en-US" dirty="0"/>
              <a:t>Query methods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size() </a:t>
            </a:r>
            <a:r>
              <a:rPr lang="en-US" dirty="0"/>
              <a:t>– return the number of nodes in the tree 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isEmpty</a:t>
            </a:r>
            <a:r>
              <a:rPr lang="en-US" dirty="0">
                <a:latin typeface="Consolas" panose="020B0609020204030204" pitchFamily="49" charset="0"/>
              </a:rPr>
              <a:t>() </a:t>
            </a:r>
            <a:r>
              <a:rPr lang="en-US" dirty="0"/>
              <a:t>–  return true if the tree is empty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elements() </a:t>
            </a:r>
            <a:r>
              <a:rPr lang="en-US" dirty="0"/>
              <a:t>– return all elements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isRoot</a:t>
            </a:r>
            <a:r>
              <a:rPr lang="en-US" dirty="0">
                <a:latin typeface="Consolas" panose="020B0609020204030204" pitchFamily="49" charset="0"/>
              </a:rPr>
              <a:t>(p) </a:t>
            </a:r>
            <a:r>
              <a:rPr lang="en-US" dirty="0"/>
              <a:t>– return true if node p is the root  </a:t>
            </a:r>
          </a:p>
          <a:p>
            <a:pPr lvl="4"/>
            <a:endParaRPr lang="en-US" dirty="0"/>
          </a:p>
          <a:p>
            <a:r>
              <a:rPr lang="en-US" dirty="0"/>
              <a:t>Other methods</a:t>
            </a:r>
          </a:p>
          <a:p>
            <a:pPr lvl="1"/>
            <a:r>
              <a:rPr lang="en-US" dirty="0"/>
              <a:t>Tree traversal, Node addition/deletion, create/destroy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8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Storage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Contiguous storage</a:t>
            </a:r>
          </a:p>
          <a:p>
            <a:r>
              <a:rPr lang="en-US" dirty="0"/>
              <a:t>Linked list based storage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1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3608" y="3284984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0070C0"/>
                </a:solidFill>
              </a:rPr>
              <a:t>Contiguous Storage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store a binary tree as an array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Traverse tree in breadth-first order, placing the entries into array</a:t>
            </a:r>
          </a:p>
          <a:p>
            <a:pPr lvl="1"/>
            <a:r>
              <a:rPr lang="en-US" dirty="0"/>
              <a:t>Storage of elements (i.e., objects/data) starts from root node</a:t>
            </a:r>
          </a:p>
          <a:p>
            <a:pPr lvl="1"/>
            <a:r>
              <a:rPr lang="en-US" dirty="0"/>
              <a:t>Nodes at each level of the tree are stored left to right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12" descr="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356992"/>
            <a:ext cx="6058573" cy="2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5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Example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56</a:t>
            </a:fld>
            <a:endParaRPr lang="en-GB"/>
          </a:p>
        </p:txBody>
      </p:sp>
      <p:grpSp>
        <p:nvGrpSpPr>
          <p:cNvPr id="143" name="Group 47"/>
          <p:cNvGrpSpPr>
            <a:grpSpLocks/>
          </p:cNvGrpSpPr>
          <p:nvPr/>
        </p:nvGrpSpPr>
        <p:grpSpPr bwMode="auto">
          <a:xfrm>
            <a:off x="2889076" y="1484784"/>
            <a:ext cx="571500" cy="569913"/>
            <a:chOff x="4229" y="1348"/>
            <a:chExt cx="360" cy="359"/>
          </a:xfrm>
        </p:grpSpPr>
        <p:sp>
          <p:nvSpPr>
            <p:cNvPr id="144" name="Oval 48"/>
            <p:cNvSpPr>
              <a:spLocks noChangeArrowheads="1"/>
            </p:cNvSpPr>
            <p:nvPr/>
          </p:nvSpPr>
          <p:spPr bwMode="auto">
            <a:xfrm>
              <a:off x="4229" y="134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Rectangle 49"/>
            <p:cNvSpPr>
              <a:spLocks noChangeArrowheads="1"/>
            </p:cNvSpPr>
            <p:nvPr/>
          </p:nvSpPr>
          <p:spPr bwMode="auto">
            <a:xfrm>
              <a:off x="4298" y="1401"/>
              <a:ext cx="2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</a:t>
              </a:r>
            </a:p>
          </p:txBody>
        </p:sp>
      </p:grpSp>
      <p:grpSp>
        <p:nvGrpSpPr>
          <p:cNvPr id="146" name="Group 50"/>
          <p:cNvGrpSpPr>
            <a:grpSpLocks/>
          </p:cNvGrpSpPr>
          <p:nvPr/>
        </p:nvGrpSpPr>
        <p:grpSpPr bwMode="auto">
          <a:xfrm>
            <a:off x="1919114" y="2626197"/>
            <a:ext cx="571500" cy="569912"/>
            <a:chOff x="3618" y="2067"/>
            <a:chExt cx="360" cy="359"/>
          </a:xfrm>
        </p:grpSpPr>
        <p:sp>
          <p:nvSpPr>
            <p:cNvPr id="147" name="Oval 51"/>
            <p:cNvSpPr>
              <a:spLocks noChangeArrowheads="1"/>
            </p:cNvSpPr>
            <p:nvPr/>
          </p:nvSpPr>
          <p:spPr bwMode="auto">
            <a:xfrm>
              <a:off x="3618" y="2067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" name="Rectangle 52"/>
            <p:cNvSpPr>
              <a:spLocks noChangeArrowheads="1"/>
            </p:cNvSpPr>
            <p:nvPr/>
          </p:nvSpPr>
          <p:spPr bwMode="auto">
            <a:xfrm>
              <a:off x="3687" y="2120"/>
              <a:ext cx="21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</a:p>
          </p:txBody>
        </p:sp>
      </p:grpSp>
      <p:sp>
        <p:nvSpPr>
          <p:cNvPr id="149" name="Line 53"/>
          <p:cNvSpPr>
            <a:spLocks noChangeShapeType="1"/>
          </p:cNvSpPr>
          <p:nvPr/>
        </p:nvSpPr>
        <p:spPr bwMode="auto">
          <a:xfrm flipH="1">
            <a:off x="2217564" y="1975322"/>
            <a:ext cx="765175" cy="646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0" name="Group 54"/>
          <p:cNvGrpSpPr>
            <a:grpSpLocks/>
          </p:cNvGrpSpPr>
          <p:nvPr/>
        </p:nvGrpSpPr>
        <p:grpSpPr bwMode="auto">
          <a:xfrm>
            <a:off x="3809826" y="2659534"/>
            <a:ext cx="571500" cy="569913"/>
            <a:chOff x="4809" y="2088"/>
            <a:chExt cx="360" cy="359"/>
          </a:xfrm>
        </p:grpSpPr>
        <p:sp>
          <p:nvSpPr>
            <p:cNvPr id="151" name="Oval 55"/>
            <p:cNvSpPr>
              <a:spLocks noChangeArrowheads="1"/>
            </p:cNvSpPr>
            <p:nvPr/>
          </p:nvSpPr>
          <p:spPr bwMode="auto">
            <a:xfrm>
              <a:off x="4809" y="2088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Rectangle 56"/>
            <p:cNvSpPr>
              <a:spLocks noChangeArrowheads="1"/>
            </p:cNvSpPr>
            <p:nvPr/>
          </p:nvSpPr>
          <p:spPr bwMode="auto">
            <a:xfrm>
              <a:off x="4878" y="2141"/>
              <a:ext cx="2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</a:t>
              </a:r>
            </a:p>
          </p:txBody>
        </p:sp>
      </p:grpSp>
      <p:grpSp>
        <p:nvGrpSpPr>
          <p:cNvPr id="153" name="Group 57"/>
          <p:cNvGrpSpPr>
            <a:grpSpLocks/>
          </p:cNvGrpSpPr>
          <p:nvPr/>
        </p:nvGrpSpPr>
        <p:grpSpPr bwMode="auto">
          <a:xfrm>
            <a:off x="4319414" y="3732684"/>
            <a:ext cx="571500" cy="569913"/>
            <a:chOff x="5130" y="2764"/>
            <a:chExt cx="360" cy="359"/>
          </a:xfrm>
        </p:grpSpPr>
        <p:sp>
          <p:nvSpPr>
            <p:cNvPr id="154" name="Oval 58"/>
            <p:cNvSpPr>
              <a:spLocks noChangeArrowheads="1"/>
            </p:cNvSpPr>
            <p:nvPr/>
          </p:nvSpPr>
          <p:spPr bwMode="auto">
            <a:xfrm>
              <a:off x="5130" y="276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Rectangle 59"/>
            <p:cNvSpPr>
              <a:spLocks noChangeArrowheads="1"/>
            </p:cNvSpPr>
            <p:nvPr/>
          </p:nvSpPr>
          <p:spPr bwMode="auto">
            <a:xfrm>
              <a:off x="5199" y="2817"/>
              <a:ext cx="22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</a:t>
              </a:r>
            </a:p>
          </p:txBody>
        </p:sp>
      </p:grpSp>
      <p:sp>
        <p:nvSpPr>
          <p:cNvPr id="156" name="Line 60"/>
          <p:cNvSpPr>
            <a:spLocks noChangeShapeType="1"/>
          </p:cNvSpPr>
          <p:nvPr/>
        </p:nvSpPr>
        <p:spPr bwMode="auto">
          <a:xfrm>
            <a:off x="4260676" y="3218334"/>
            <a:ext cx="287338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7" name="Group 61"/>
          <p:cNvGrpSpPr>
            <a:grpSpLocks/>
          </p:cNvGrpSpPr>
          <p:nvPr/>
        </p:nvGrpSpPr>
        <p:grpSpPr bwMode="auto">
          <a:xfrm>
            <a:off x="2447751" y="3781897"/>
            <a:ext cx="571500" cy="569912"/>
            <a:chOff x="3951" y="2795"/>
            <a:chExt cx="360" cy="359"/>
          </a:xfrm>
        </p:grpSpPr>
        <p:sp>
          <p:nvSpPr>
            <p:cNvPr id="158" name="Oval 62"/>
            <p:cNvSpPr>
              <a:spLocks noChangeArrowheads="1"/>
            </p:cNvSpPr>
            <p:nvPr/>
          </p:nvSpPr>
          <p:spPr bwMode="auto">
            <a:xfrm>
              <a:off x="3951" y="2795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9" name="Rectangle 63"/>
            <p:cNvSpPr>
              <a:spLocks noChangeArrowheads="1"/>
            </p:cNvSpPr>
            <p:nvPr/>
          </p:nvSpPr>
          <p:spPr bwMode="auto">
            <a:xfrm>
              <a:off x="4020" y="2848"/>
              <a:ext cx="2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</a:p>
          </p:txBody>
        </p:sp>
      </p:grpSp>
      <p:grpSp>
        <p:nvGrpSpPr>
          <p:cNvPr id="160" name="Group 64"/>
          <p:cNvGrpSpPr>
            <a:grpSpLocks/>
          </p:cNvGrpSpPr>
          <p:nvPr/>
        </p:nvGrpSpPr>
        <p:grpSpPr bwMode="auto">
          <a:xfrm>
            <a:off x="1988964" y="4989984"/>
            <a:ext cx="571500" cy="569913"/>
            <a:chOff x="3662" y="3556"/>
            <a:chExt cx="360" cy="359"/>
          </a:xfrm>
        </p:grpSpPr>
        <p:sp>
          <p:nvSpPr>
            <p:cNvPr id="161" name="Oval 65"/>
            <p:cNvSpPr>
              <a:spLocks noChangeArrowheads="1"/>
            </p:cNvSpPr>
            <p:nvPr/>
          </p:nvSpPr>
          <p:spPr bwMode="auto">
            <a:xfrm>
              <a:off x="3662" y="3556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2" name="Rectangle 66"/>
            <p:cNvSpPr>
              <a:spLocks noChangeArrowheads="1"/>
            </p:cNvSpPr>
            <p:nvPr/>
          </p:nvSpPr>
          <p:spPr bwMode="auto">
            <a:xfrm>
              <a:off x="3731" y="3609"/>
              <a:ext cx="17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</a:p>
          </p:txBody>
        </p:sp>
      </p:grpSp>
      <p:sp>
        <p:nvSpPr>
          <p:cNvPr id="163" name="Line 67"/>
          <p:cNvSpPr>
            <a:spLocks noChangeShapeType="1"/>
          </p:cNvSpPr>
          <p:nvPr/>
        </p:nvSpPr>
        <p:spPr bwMode="auto">
          <a:xfrm>
            <a:off x="1844501" y="4372447"/>
            <a:ext cx="423863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4" name="Group 68"/>
          <p:cNvGrpSpPr>
            <a:grpSpLocks/>
          </p:cNvGrpSpPr>
          <p:nvPr/>
        </p:nvGrpSpPr>
        <p:grpSpPr bwMode="auto">
          <a:xfrm>
            <a:off x="1458739" y="3764434"/>
            <a:ext cx="571500" cy="569913"/>
            <a:chOff x="3328" y="2784"/>
            <a:chExt cx="360" cy="359"/>
          </a:xfrm>
        </p:grpSpPr>
        <p:sp>
          <p:nvSpPr>
            <p:cNvPr id="165" name="Oval 69"/>
            <p:cNvSpPr>
              <a:spLocks noChangeArrowheads="1"/>
            </p:cNvSpPr>
            <p:nvPr/>
          </p:nvSpPr>
          <p:spPr bwMode="auto">
            <a:xfrm>
              <a:off x="3328" y="2784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6" name="Rectangle 70"/>
            <p:cNvSpPr>
              <a:spLocks noChangeArrowheads="1"/>
            </p:cNvSpPr>
            <p:nvPr/>
          </p:nvSpPr>
          <p:spPr bwMode="auto">
            <a:xfrm>
              <a:off x="3397" y="2837"/>
              <a:ext cx="23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</a:p>
          </p:txBody>
        </p:sp>
      </p:grpSp>
      <p:grpSp>
        <p:nvGrpSpPr>
          <p:cNvPr id="167" name="Group 71"/>
          <p:cNvGrpSpPr>
            <a:grpSpLocks/>
          </p:cNvGrpSpPr>
          <p:nvPr/>
        </p:nvGrpSpPr>
        <p:grpSpPr bwMode="auto">
          <a:xfrm>
            <a:off x="898351" y="4953472"/>
            <a:ext cx="571500" cy="569912"/>
            <a:chOff x="2975" y="3533"/>
            <a:chExt cx="360" cy="359"/>
          </a:xfrm>
        </p:grpSpPr>
        <p:sp>
          <p:nvSpPr>
            <p:cNvPr id="168" name="Oval 72"/>
            <p:cNvSpPr>
              <a:spLocks noChangeArrowheads="1"/>
            </p:cNvSpPr>
            <p:nvPr/>
          </p:nvSpPr>
          <p:spPr bwMode="auto">
            <a:xfrm>
              <a:off x="2975" y="353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" name="Rectangle 73"/>
            <p:cNvSpPr>
              <a:spLocks noChangeArrowheads="1"/>
            </p:cNvSpPr>
            <p:nvPr/>
          </p:nvSpPr>
          <p:spPr bwMode="auto">
            <a:xfrm>
              <a:off x="3044" y="3586"/>
              <a:ext cx="23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</a:t>
              </a:r>
            </a:p>
          </p:txBody>
        </p:sp>
      </p:grpSp>
      <p:grpSp>
        <p:nvGrpSpPr>
          <p:cNvPr id="170" name="Group 74"/>
          <p:cNvGrpSpPr>
            <a:grpSpLocks/>
          </p:cNvGrpSpPr>
          <p:nvPr/>
        </p:nvGrpSpPr>
        <p:grpSpPr bwMode="auto">
          <a:xfrm>
            <a:off x="3347864" y="3731097"/>
            <a:ext cx="571500" cy="569912"/>
            <a:chOff x="4518" y="2763"/>
            <a:chExt cx="360" cy="359"/>
          </a:xfrm>
        </p:grpSpPr>
        <p:sp>
          <p:nvSpPr>
            <p:cNvPr id="171" name="Oval 75"/>
            <p:cNvSpPr>
              <a:spLocks noChangeArrowheads="1"/>
            </p:cNvSpPr>
            <p:nvPr/>
          </p:nvSpPr>
          <p:spPr bwMode="auto">
            <a:xfrm>
              <a:off x="4518" y="2763"/>
              <a:ext cx="360" cy="35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" name="Rectangle 76"/>
            <p:cNvSpPr>
              <a:spLocks noChangeArrowheads="1"/>
            </p:cNvSpPr>
            <p:nvPr/>
          </p:nvSpPr>
          <p:spPr bwMode="auto">
            <a:xfrm>
              <a:off x="4587" y="2816"/>
              <a:ext cx="2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kumimoji="1" lang="en-US" altLang="zh-TW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</a:t>
              </a:r>
            </a:p>
          </p:txBody>
        </p:sp>
      </p:grpSp>
      <p:sp>
        <p:nvSpPr>
          <p:cNvPr id="173" name="Line 77"/>
          <p:cNvSpPr>
            <a:spLocks noChangeShapeType="1"/>
          </p:cNvSpPr>
          <p:nvPr/>
        </p:nvSpPr>
        <p:spPr bwMode="auto">
          <a:xfrm flipH="1">
            <a:off x="3612976" y="3216747"/>
            <a:ext cx="322263" cy="493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4" name="Line 78"/>
          <p:cNvSpPr>
            <a:spLocks noChangeShapeType="1"/>
          </p:cNvSpPr>
          <p:nvPr/>
        </p:nvSpPr>
        <p:spPr bwMode="auto">
          <a:xfrm>
            <a:off x="2303289" y="3165947"/>
            <a:ext cx="373062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5" name="Line 79"/>
          <p:cNvSpPr>
            <a:spLocks noChangeShapeType="1"/>
          </p:cNvSpPr>
          <p:nvPr/>
        </p:nvSpPr>
        <p:spPr bwMode="auto">
          <a:xfrm flipH="1">
            <a:off x="1723851" y="3148484"/>
            <a:ext cx="323850" cy="612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6" name="Line 80"/>
          <p:cNvSpPr>
            <a:spLocks noChangeShapeType="1"/>
          </p:cNvSpPr>
          <p:nvPr/>
        </p:nvSpPr>
        <p:spPr bwMode="auto">
          <a:xfrm flipH="1">
            <a:off x="1179339" y="4354984"/>
            <a:ext cx="425450" cy="579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7" name="Line 81"/>
          <p:cNvSpPr>
            <a:spLocks noChangeShapeType="1"/>
          </p:cNvSpPr>
          <p:nvPr/>
        </p:nvSpPr>
        <p:spPr bwMode="auto">
          <a:xfrm>
            <a:off x="3357389" y="1992784"/>
            <a:ext cx="714375" cy="663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Line 16"/>
          <p:cNvSpPr>
            <a:spLocks noChangeShapeType="1"/>
          </p:cNvSpPr>
          <p:nvPr/>
        </p:nvSpPr>
        <p:spPr bwMode="auto">
          <a:xfrm>
            <a:off x="6637507" y="2268915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9" name="Line 17"/>
          <p:cNvSpPr>
            <a:spLocks noChangeShapeType="1"/>
          </p:cNvSpPr>
          <p:nvPr/>
        </p:nvSpPr>
        <p:spPr bwMode="auto">
          <a:xfrm>
            <a:off x="6637507" y="266102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0" name="Line 18"/>
          <p:cNvSpPr>
            <a:spLocks noChangeShapeType="1"/>
          </p:cNvSpPr>
          <p:nvPr/>
        </p:nvSpPr>
        <p:spPr bwMode="auto">
          <a:xfrm>
            <a:off x="6637507" y="305155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1" name="Line 19"/>
          <p:cNvSpPr>
            <a:spLocks noChangeShapeType="1"/>
          </p:cNvSpPr>
          <p:nvPr/>
        </p:nvSpPr>
        <p:spPr bwMode="auto">
          <a:xfrm>
            <a:off x="6637507" y="345954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2" name="Line 20"/>
          <p:cNvSpPr>
            <a:spLocks noChangeShapeType="1"/>
          </p:cNvSpPr>
          <p:nvPr/>
        </p:nvSpPr>
        <p:spPr bwMode="auto">
          <a:xfrm>
            <a:off x="6637507" y="3853240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3" name="Line 21"/>
          <p:cNvSpPr>
            <a:spLocks noChangeShapeType="1"/>
          </p:cNvSpPr>
          <p:nvPr/>
        </p:nvSpPr>
        <p:spPr bwMode="auto">
          <a:xfrm>
            <a:off x="6637507" y="424217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4" name="Line 22"/>
          <p:cNvSpPr>
            <a:spLocks noChangeShapeType="1"/>
          </p:cNvSpPr>
          <p:nvPr/>
        </p:nvSpPr>
        <p:spPr bwMode="auto">
          <a:xfrm>
            <a:off x="6637507" y="463270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5" name="Line 23"/>
          <p:cNvSpPr>
            <a:spLocks noChangeShapeType="1"/>
          </p:cNvSpPr>
          <p:nvPr/>
        </p:nvSpPr>
        <p:spPr bwMode="auto">
          <a:xfrm>
            <a:off x="6637507" y="5023228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6" name="Line 24"/>
          <p:cNvSpPr>
            <a:spLocks noChangeShapeType="1"/>
          </p:cNvSpPr>
          <p:nvPr/>
        </p:nvSpPr>
        <p:spPr bwMode="auto">
          <a:xfrm>
            <a:off x="6637507" y="5413753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Rectangle 25"/>
          <p:cNvSpPr>
            <a:spLocks noChangeArrowheads="1"/>
          </p:cNvSpPr>
          <p:nvPr/>
        </p:nvSpPr>
        <p:spPr bwMode="auto">
          <a:xfrm>
            <a:off x="6642269" y="1884740"/>
            <a:ext cx="855663" cy="3524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8" name="Rectangle 26"/>
          <p:cNvSpPr>
            <a:spLocks noChangeArrowheads="1"/>
          </p:cNvSpPr>
          <p:nvPr/>
        </p:nvSpPr>
        <p:spPr bwMode="auto">
          <a:xfrm>
            <a:off x="6091532" y="1772184"/>
            <a:ext cx="591509" cy="374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[5]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[6]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[7]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[8]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[9]</a:t>
            </a:r>
          </a:p>
        </p:txBody>
      </p:sp>
      <p:sp>
        <p:nvSpPr>
          <p:cNvPr id="189" name="Rectangle 27"/>
          <p:cNvSpPr>
            <a:spLocks noChangeArrowheads="1"/>
          </p:cNvSpPr>
          <p:nvPr/>
        </p:nvSpPr>
        <p:spPr bwMode="auto">
          <a:xfrm>
            <a:off x="6849729" y="1814401"/>
            <a:ext cx="394339" cy="374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88435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Example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Unused nodes in tree represented by a predefined bit pattern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57</a:t>
            </a:fld>
            <a:endParaRPr lang="en-GB"/>
          </a:p>
        </p:txBody>
      </p:sp>
      <p:grpSp>
        <p:nvGrpSpPr>
          <p:cNvPr id="39" name="Group 38"/>
          <p:cNvGrpSpPr/>
          <p:nvPr/>
        </p:nvGrpSpPr>
        <p:grpSpPr>
          <a:xfrm>
            <a:off x="1547664" y="1702334"/>
            <a:ext cx="2033587" cy="4276725"/>
            <a:chOff x="1885777" y="2420888"/>
            <a:chExt cx="2033587" cy="4276725"/>
          </a:xfrm>
        </p:grpSpPr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3347864" y="2420888"/>
              <a:ext cx="571500" cy="569912"/>
              <a:chOff x="1389" y="1133"/>
              <a:chExt cx="360" cy="359"/>
            </a:xfrm>
          </p:grpSpPr>
          <p:sp>
            <p:nvSpPr>
              <p:cNvPr id="7" name="Oval 29"/>
              <p:cNvSpPr>
                <a:spLocks noChangeArrowheads="1"/>
              </p:cNvSpPr>
              <p:nvPr/>
            </p:nvSpPr>
            <p:spPr bwMode="auto">
              <a:xfrm>
                <a:off x="1389" y="1133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Rectangle 30"/>
              <p:cNvSpPr>
                <a:spLocks noChangeArrowheads="1"/>
              </p:cNvSpPr>
              <p:nvPr/>
            </p:nvSpPr>
            <p:spPr bwMode="auto">
              <a:xfrm>
                <a:off x="1458" y="1186"/>
                <a:ext cx="21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kumimoji="1" lang="en-US" altLang="zh-TW" sz="20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</a:t>
                </a: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2844713" y="3359100"/>
              <a:ext cx="571500" cy="569913"/>
              <a:chOff x="1004" y="1702"/>
              <a:chExt cx="360" cy="359"/>
            </a:xfrm>
          </p:grpSpPr>
          <p:sp>
            <p:nvSpPr>
              <p:cNvPr id="10" name="Oval 32"/>
              <p:cNvSpPr>
                <a:spLocks noChangeArrowheads="1"/>
              </p:cNvSpPr>
              <p:nvPr/>
            </p:nvSpPr>
            <p:spPr bwMode="auto">
              <a:xfrm>
                <a:off x="1004" y="1702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33"/>
              <p:cNvSpPr>
                <a:spLocks noChangeArrowheads="1"/>
              </p:cNvSpPr>
              <p:nvPr/>
            </p:nvSpPr>
            <p:spPr bwMode="auto">
              <a:xfrm>
                <a:off x="1073" y="1755"/>
                <a:ext cx="212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kumimoji="1" lang="en-US" altLang="zh-TW" sz="20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</a:t>
                </a:r>
              </a:p>
            </p:txBody>
          </p:sp>
        </p:grpSp>
        <p:sp>
          <p:nvSpPr>
            <p:cNvPr id="12" name="Line 34"/>
            <p:cNvSpPr>
              <a:spLocks noChangeShapeType="1"/>
            </p:cNvSpPr>
            <p:nvPr/>
          </p:nvSpPr>
          <p:spPr bwMode="auto">
            <a:xfrm flipH="1">
              <a:off x="3188024" y="2905075"/>
              <a:ext cx="269378" cy="452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3" name="Group 35"/>
            <p:cNvGrpSpPr>
              <a:grpSpLocks/>
            </p:cNvGrpSpPr>
            <p:nvPr/>
          </p:nvGrpSpPr>
          <p:grpSpPr bwMode="auto">
            <a:xfrm>
              <a:off x="1885777" y="6127700"/>
              <a:ext cx="571500" cy="569913"/>
              <a:chOff x="468" y="3468"/>
              <a:chExt cx="360" cy="359"/>
            </a:xfrm>
          </p:grpSpPr>
          <p:sp>
            <p:nvSpPr>
              <p:cNvPr id="14" name="Oval 36"/>
              <p:cNvSpPr>
                <a:spLocks noChangeArrowheads="1"/>
              </p:cNvSpPr>
              <p:nvPr/>
            </p:nvSpPr>
            <p:spPr bwMode="auto">
              <a:xfrm>
                <a:off x="468" y="3468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5" name="Rectangle 37"/>
              <p:cNvSpPr>
                <a:spLocks noChangeArrowheads="1"/>
              </p:cNvSpPr>
              <p:nvPr/>
            </p:nvSpPr>
            <p:spPr bwMode="auto">
              <a:xfrm>
                <a:off x="537" y="3521"/>
                <a:ext cx="20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kumimoji="1" lang="en-US" altLang="zh-TW" sz="20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</a:t>
                </a:r>
              </a:p>
            </p:txBody>
          </p:sp>
        </p:grpSp>
        <p:sp>
          <p:nvSpPr>
            <p:cNvPr id="16" name="Line 38"/>
            <p:cNvSpPr>
              <a:spLocks noChangeShapeType="1"/>
            </p:cNvSpPr>
            <p:nvPr/>
          </p:nvSpPr>
          <p:spPr bwMode="auto">
            <a:xfrm flipH="1">
              <a:off x="2098502" y="5672088"/>
              <a:ext cx="227013" cy="469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7" name="Group 39"/>
            <p:cNvGrpSpPr>
              <a:grpSpLocks/>
            </p:cNvGrpSpPr>
            <p:nvPr/>
          </p:nvGrpSpPr>
          <p:grpSpPr bwMode="auto">
            <a:xfrm>
              <a:off x="2528714" y="4256038"/>
              <a:ext cx="571500" cy="569912"/>
              <a:chOff x="873" y="2289"/>
              <a:chExt cx="360" cy="359"/>
            </a:xfrm>
          </p:grpSpPr>
          <p:sp>
            <p:nvSpPr>
              <p:cNvPr id="18" name="Oval 40"/>
              <p:cNvSpPr>
                <a:spLocks noChangeArrowheads="1"/>
              </p:cNvSpPr>
              <p:nvPr/>
            </p:nvSpPr>
            <p:spPr bwMode="auto">
              <a:xfrm>
                <a:off x="873" y="2289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" name="Rectangle 41"/>
              <p:cNvSpPr>
                <a:spLocks noChangeArrowheads="1"/>
              </p:cNvSpPr>
              <p:nvPr/>
            </p:nvSpPr>
            <p:spPr bwMode="auto">
              <a:xfrm>
                <a:off x="942" y="2342"/>
                <a:ext cx="21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kumimoji="1" lang="en-US" altLang="zh-TW" sz="20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</a:t>
                </a:r>
              </a:p>
            </p:txBody>
          </p:sp>
        </p:grpSp>
        <p:grpSp>
          <p:nvGrpSpPr>
            <p:cNvPr id="20" name="Group 42"/>
            <p:cNvGrpSpPr>
              <a:grpSpLocks/>
            </p:cNvGrpSpPr>
            <p:nvPr/>
          </p:nvGrpSpPr>
          <p:grpSpPr bwMode="auto">
            <a:xfrm>
              <a:off x="2171527" y="5121225"/>
              <a:ext cx="571500" cy="569913"/>
              <a:chOff x="648" y="2834"/>
              <a:chExt cx="360" cy="359"/>
            </a:xfrm>
          </p:grpSpPr>
          <p:sp>
            <p:nvSpPr>
              <p:cNvPr id="21" name="Oval 43"/>
              <p:cNvSpPr>
                <a:spLocks noChangeArrowheads="1"/>
              </p:cNvSpPr>
              <p:nvPr/>
            </p:nvSpPr>
            <p:spPr bwMode="auto">
              <a:xfrm>
                <a:off x="648" y="2834"/>
                <a:ext cx="360" cy="35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2" name="Rectangle 44"/>
              <p:cNvSpPr>
                <a:spLocks noChangeArrowheads="1"/>
              </p:cNvSpPr>
              <p:nvPr/>
            </p:nvSpPr>
            <p:spPr bwMode="auto">
              <a:xfrm>
                <a:off x="717" y="2887"/>
                <a:ext cx="23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kumimoji="1" lang="en-US" altLang="zh-TW" sz="20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</a:t>
                </a:r>
              </a:p>
            </p:txBody>
          </p:sp>
        </p:grpSp>
        <p:sp>
          <p:nvSpPr>
            <p:cNvPr id="23" name="Line 45"/>
            <p:cNvSpPr>
              <a:spLocks noChangeShapeType="1"/>
            </p:cNvSpPr>
            <p:nvPr/>
          </p:nvSpPr>
          <p:spPr bwMode="auto">
            <a:xfrm flipH="1">
              <a:off x="2793827" y="3927425"/>
              <a:ext cx="184150" cy="3254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 flipH="1">
              <a:off x="2506488" y="4824362"/>
              <a:ext cx="146051" cy="3143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562268" y="1711934"/>
            <a:ext cx="854075" cy="4459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Line 4"/>
          <p:cNvSpPr>
            <a:spLocks noChangeShapeType="1"/>
          </p:cNvSpPr>
          <p:nvPr/>
        </p:nvSpPr>
        <p:spPr bwMode="auto">
          <a:xfrm>
            <a:off x="6555918" y="2161196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ine 5"/>
          <p:cNvSpPr>
            <a:spLocks noChangeShapeType="1"/>
          </p:cNvSpPr>
          <p:nvPr/>
        </p:nvSpPr>
        <p:spPr bwMode="auto">
          <a:xfrm>
            <a:off x="6555918" y="2553309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>
            <a:off x="6555918" y="2943834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>
            <a:off x="6555918" y="3351821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6555918" y="3745521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>
            <a:off x="6555918" y="4134459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6555918" y="4524984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6571793" y="5737467"/>
            <a:ext cx="8493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6735306" y="1675421"/>
            <a:ext cx="437620" cy="456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algn="ctr"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>
            <a:off x="6555918" y="4915509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6555918" y="5306034"/>
            <a:ext cx="8667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5815643" y="1675421"/>
            <a:ext cx="759823" cy="456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[5]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[6]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[7]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[8]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[9]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eaLnBrk="0" hangingPunct="0">
              <a:lnSpc>
                <a:spcPct val="110000"/>
              </a:lnSpc>
            </a:pPr>
            <a:r>
              <a:rPr kumimoji="1" lang="en-US" altLang="zh-TW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257851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1143-A8A6-B810-0BB3-6F72DE4A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6278-1443-1029-DB1A-D21A2E3E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following </a:t>
            </a:r>
            <a:r>
              <a:rPr lang="en-US" dirty="0" smtClean="0"/>
              <a:t>tree is </a:t>
            </a:r>
            <a:r>
              <a:rPr lang="en-US" dirty="0"/>
              <a:t>stored in an array, what does the tree look like? (Draw it)</a:t>
            </a:r>
          </a:p>
          <a:p>
            <a:r>
              <a:rPr lang="en-US" dirty="0"/>
              <a:t>ABCDE-F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4B1EB-3CD4-1749-A5FE-7171BEBD20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BDC56-89BF-8B6D-3744-4F63608366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97CD1-3016-4500-58DC-CF1BF896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429000"/>
            <a:ext cx="2514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children of the node with index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are in </a:t>
            </a:r>
            <a:r>
              <a:rPr lang="en-US" dirty="0">
                <a:latin typeface="Consolas" panose="020B0609020204030204" pitchFamily="49" charset="0"/>
              </a:rPr>
              <a:t>2k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2k + 1</a:t>
            </a:r>
          </a:p>
          <a:p>
            <a:r>
              <a:rPr lang="en-US" dirty="0"/>
              <a:t>The parent of node with index </a:t>
            </a:r>
            <a:r>
              <a:rPr lang="en-US" dirty="0">
                <a:latin typeface="Consolas" panose="020B0609020204030204" pitchFamily="49" charset="0"/>
              </a:rPr>
              <a:t>k</a:t>
            </a:r>
            <a:r>
              <a:rPr lang="en-US" dirty="0"/>
              <a:t> is in </a:t>
            </a:r>
            <a:r>
              <a:rPr lang="en-US" dirty="0">
                <a:latin typeface="Consolas" panose="020B0609020204030204" pitchFamily="49" charset="0"/>
              </a:rPr>
              <a:t>k ÷ 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7" name="Picture 7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636912"/>
            <a:ext cx="5165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968500" y="4821312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 dirty="0">
                <a:solidFill>
                  <a:srgbClr val="FF0000"/>
                </a:solidFill>
              </a:rPr>
              <a:t>  </a:t>
            </a:r>
            <a:r>
              <a:rPr lang="en-US" altLang="en-US" sz="900" b="1" dirty="0">
                <a:solidFill>
                  <a:srgbClr val="FF0000"/>
                </a:solidFill>
              </a:rPr>
              <a:t>0       1      2       3       4       5       6       7       8       9     10     11     12     13     14    15     16     17</a:t>
            </a:r>
          </a:p>
        </p:txBody>
      </p:sp>
    </p:spTree>
    <p:extLst>
      <p:ext uri="{BB962C8B-B14F-4D97-AF65-F5344CB8AC3E}">
        <p14:creationId xmlns:p14="http://schemas.microsoft.com/office/powerpoint/2010/main" val="2248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Leaf Nodes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Leaf nodes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Picture 5" descr="C:\Users\dwharder\Desktop\v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52098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2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Example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10 has index 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  <a:p>
            <a:pPr lvl="1"/>
            <a:r>
              <a:rPr lang="en-US" dirty="0"/>
              <a:t>Its children 13 and 23 have indices </a:t>
            </a:r>
            <a:r>
              <a:rPr lang="en-US" dirty="0">
                <a:solidFill>
                  <a:srgbClr val="0070C0"/>
                </a:solidFill>
              </a:rPr>
              <a:t>10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11</a:t>
            </a:r>
            <a:r>
              <a:rPr lang="en-US" dirty="0"/>
              <a:t>, respectively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6" name="Picture 7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16572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76" y="2992512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76" y="2992512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433738" y="3694187"/>
            <a:ext cx="5000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743051" y="4821312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 dirty="0">
                <a:solidFill>
                  <a:srgbClr val="FF0000"/>
                </a:solidFill>
              </a:rPr>
              <a:t>  </a:t>
            </a:r>
            <a:r>
              <a:rPr lang="en-US" altLang="en-US" sz="900" b="1" dirty="0"/>
              <a:t>0       1      2</a:t>
            </a:r>
            <a:r>
              <a:rPr lang="en-US" altLang="en-US" sz="900" b="1" dirty="0">
                <a:solidFill>
                  <a:srgbClr val="0070C0"/>
                </a:solidFill>
              </a:rPr>
              <a:t>   </a:t>
            </a:r>
            <a:r>
              <a:rPr lang="en-US" altLang="en-US" sz="900" b="1" dirty="0">
                <a:solidFill>
                  <a:srgbClr val="FF0000"/>
                </a:solidFill>
              </a:rPr>
              <a:t>    </a:t>
            </a:r>
            <a:r>
              <a:rPr lang="en-US" altLang="en-US" sz="900" b="1" dirty="0"/>
              <a:t>3       4       </a:t>
            </a:r>
            <a:r>
              <a:rPr lang="en-US" altLang="en-US" sz="900" b="1" dirty="0">
                <a:solidFill>
                  <a:srgbClr val="FF0000"/>
                </a:solidFill>
              </a:rPr>
              <a:t>5       </a:t>
            </a:r>
            <a:r>
              <a:rPr lang="en-US" altLang="en-US" sz="900" b="1" dirty="0"/>
              <a:t>6       7       8       9     </a:t>
            </a:r>
            <a:r>
              <a:rPr lang="en-US" altLang="en-US" sz="900" b="1" dirty="0">
                <a:solidFill>
                  <a:srgbClr val="00B0F0"/>
                </a:solidFill>
              </a:rPr>
              <a:t>10     11     </a:t>
            </a:r>
            <a:r>
              <a:rPr lang="en-US" altLang="en-US" sz="900" b="1" dirty="0"/>
              <a:t>12     13     14    15     16     17</a:t>
            </a:r>
          </a:p>
        </p:txBody>
      </p:sp>
      <p:sp>
        <p:nvSpPr>
          <p:cNvPr id="11" name="Oval 10"/>
          <p:cNvSpPr/>
          <p:nvPr/>
        </p:nvSpPr>
        <p:spPr>
          <a:xfrm>
            <a:off x="3206726" y="4997524"/>
            <a:ext cx="333375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4611663" y="4997524"/>
            <a:ext cx="333375" cy="3286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897413" y="4997524"/>
            <a:ext cx="333375" cy="3286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113063" y="4264099"/>
            <a:ext cx="500063" cy="5000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3778226" y="4264099"/>
            <a:ext cx="500062" cy="5000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39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Example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10 has index </a:t>
            </a:r>
            <a:r>
              <a:rPr lang="en-US" dirty="0">
                <a:solidFill>
                  <a:srgbClr val="FF0000"/>
                </a:solidFill>
              </a:rPr>
              <a:t>5</a:t>
            </a:r>
          </a:p>
          <a:p>
            <a:pPr lvl="1"/>
            <a:r>
              <a:rPr lang="en-US" dirty="0"/>
              <a:t>Its children 13 and 23 have indices </a:t>
            </a:r>
            <a:r>
              <a:rPr lang="en-US" dirty="0">
                <a:solidFill>
                  <a:srgbClr val="0070C0"/>
                </a:solidFill>
              </a:rPr>
              <a:t>10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11</a:t>
            </a:r>
            <a:r>
              <a:rPr lang="en-US" dirty="0"/>
              <a:t>, respectively</a:t>
            </a:r>
          </a:p>
          <a:p>
            <a:pPr lvl="1"/>
            <a:r>
              <a:rPr lang="en-US" dirty="0"/>
              <a:t>Its parent is node 9 with index 5/2 = </a:t>
            </a:r>
            <a:r>
              <a:rPr lang="en-US" dirty="0">
                <a:solidFill>
                  <a:srgbClr val="7030A0"/>
                </a:solidFill>
              </a:rPr>
              <a:t>2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16" name="Picture 7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0338"/>
            <a:ext cx="516572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/>
          <p:cNvSpPr/>
          <p:nvPr/>
        </p:nvSpPr>
        <p:spPr>
          <a:xfrm>
            <a:off x="3813175" y="3757613"/>
            <a:ext cx="5000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2122488" y="4884738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/>
              <a:t>0       1      </a:t>
            </a:r>
            <a:r>
              <a:rPr lang="en-US" altLang="en-US" sz="900" b="1">
                <a:solidFill>
                  <a:srgbClr val="FF00FF"/>
                </a:solidFill>
              </a:rPr>
              <a:t>2</a:t>
            </a:r>
            <a:r>
              <a:rPr lang="en-US" altLang="en-US" sz="900" b="1">
                <a:solidFill>
                  <a:srgbClr val="0070C0"/>
                </a:solidFill>
              </a:rPr>
              <a:t>   </a:t>
            </a:r>
            <a:r>
              <a:rPr lang="en-US" altLang="en-US" sz="900" b="1">
                <a:solidFill>
                  <a:srgbClr val="FF0000"/>
                </a:solidFill>
              </a:rPr>
              <a:t>    </a:t>
            </a:r>
            <a:r>
              <a:rPr lang="en-US" altLang="en-US" sz="900" b="1"/>
              <a:t>3       4       </a:t>
            </a:r>
            <a:r>
              <a:rPr lang="en-US" altLang="en-US" sz="900" b="1">
                <a:solidFill>
                  <a:srgbClr val="FF0000"/>
                </a:solidFill>
              </a:rPr>
              <a:t>5       </a:t>
            </a:r>
            <a:r>
              <a:rPr lang="en-US" altLang="en-US" sz="900" b="1"/>
              <a:t>6       7       8       9     10     11     12     13     14    15     16     17</a:t>
            </a:r>
          </a:p>
        </p:txBody>
      </p:sp>
      <p:sp>
        <p:nvSpPr>
          <p:cNvPr id="21" name="Oval 20"/>
          <p:cNvSpPr/>
          <p:nvPr/>
        </p:nvSpPr>
        <p:spPr>
          <a:xfrm>
            <a:off x="3586163" y="5060950"/>
            <a:ext cx="333375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2" name="Oval 21"/>
          <p:cNvSpPr/>
          <p:nvPr/>
        </p:nvSpPr>
        <p:spPr>
          <a:xfrm>
            <a:off x="2732088" y="5060950"/>
            <a:ext cx="333375" cy="328613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3" name="Oval 22"/>
          <p:cNvSpPr/>
          <p:nvPr/>
        </p:nvSpPr>
        <p:spPr>
          <a:xfrm>
            <a:off x="3167063" y="3189288"/>
            <a:ext cx="500062" cy="500062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09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Storage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array index is not started from 0</a:t>
            </a:r>
          </a:p>
          <a:p>
            <a:pPr lvl="1"/>
            <a:r>
              <a:rPr lang="en-US" dirty="0"/>
              <a:t>In C++, this simplifies the calculations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11-Tree Implementation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475656" y="2007051"/>
            <a:ext cx="3438762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= k &gt;&gt; 1;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7" descr="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55" y="3356992"/>
            <a:ext cx="5165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310918" y="5541392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>
                <a:solidFill>
                  <a:srgbClr val="FF0000"/>
                </a:solidFill>
              </a:rPr>
              <a:t>0       1      2       3       4       5       6       7       8       9     10     11     12     13     14    15     16     17</a:t>
            </a:r>
          </a:p>
        </p:txBody>
      </p:sp>
    </p:spTree>
    <p:extLst>
      <p:ext uri="{BB962C8B-B14F-4D97-AF65-F5344CB8AC3E}">
        <p14:creationId xmlns:p14="http://schemas.microsoft.com/office/powerpoint/2010/main" val="221174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3574" y="1966673"/>
            <a:ext cx="6096851" cy="342947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8-Stack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32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Internal Nodes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nodes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5" descr="C:\Users\dwharder\Desktop\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51" y="1558143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0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path is a sequence of nodes (</a:t>
            </a:r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baseline="-25000" dirty="0">
                <a:latin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</a:rPr>
              <a:t>, a</a:t>
            </a:r>
            <a:r>
              <a:rPr lang="en-US" baseline="-25000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, ..., a</a:t>
            </a:r>
            <a:r>
              <a:rPr lang="en-US" baseline="-25000" dirty="0">
                <a:latin typeface="Consolas" panose="020B0609020204030204" pitchFamily="49" charset="0"/>
              </a:rPr>
              <a:t>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Where </a:t>
            </a:r>
            <a:r>
              <a:rPr lang="en-US" dirty="0">
                <a:latin typeface="Consolas" panose="020B0609020204030204" pitchFamily="49" charset="0"/>
              </a:rPr>
              <a:t>a</a:t>
            </a:r>
            <a:r>
              <a:rPr lang="en-US" baseline="-25000" dirty="0">
                <a:latin typeface="Consolas" panose="020B0609020204030204" pitchFamily="49" charset="0"/>
              </a:rPr>
              <a:t>k</a:t>
            </a:r>
            <a:r>
              <a:rPr lang="en-US" dirty="0">
                <a:latin typeface="Consolas" panose="020B0609020204030204" pitchFamily="49" charset="0"/>
              </a:rPr>
              <a:t> + 1 </a:t>
            </a:r>
            <a:r>
              <a:rPr lang="en-US" dirty="0"/>
              <a:t>is a child of </a:t>
            </a:r>
            <a:r>
              <a:rPr lang="en-US" dirty="0" err="1">
                <a:latin typeface="Consolas" panose="020B0609020204030204" pitchFamily="49" charset="0"/>
              </a:rPr>
              <a:t>a</a:t>
            </a:r>
            <a:r>
              <a:rPr lang="en-US" baseline="-25000" dirty="0" err="1">
                <a:latin typeface="Consolas" panose="020B0609020204030204" pitchFamily="49" charset="0"/>
              </a:rPr>
              <a:t>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The length of this path is: </a:t>
            </a:r>
            <a:r>
              <a:rPr lang="en-US" dirty="0">
                <a:latin typeface="Consolas" panose="020B0609020204030204" pitchFamily="49" charset="0"/>
              </a:rPr>
              <a:t>n = |nodes in the path| - 1</a:t>
            </a:r>
          </a:p>
          <a:p>
            <a:pPr lvl="1"/>
            <a:r>
              <a:rPr lang="en-US" dirty="0"/>
              <a:t>For example, the path (B, E, G) has length 2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2" y="3212976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5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Path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Paths of length </a:t>
            </a:r>
            <a:r>
              <a:rPr lang="en-US" dirty="0">
                <a:solidFill>
                  <a:srgbClr val="FFC000"/>
                </a:solidFill>
              </a:rPr>
              <a:t>10 (11 nodes)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4 (5 nodes)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10-Tree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C8D6E8-E2D4-466A-B54E-56FCD6F950CE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2" descr="C:\Users\dwharder\Desktop\v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30362"/>
            <a:ext cx="5759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10800000">
            <a:off x="3392910" y="2474912"/>
            <a:ext cx="3455987" cy="7207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6077373" y="3503612"/>
            <a:ext cx="963612" cy="661987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6817147" y="3036887"/>
            <a:ext cx="2184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>
                <a:latin typeface="+mn-lt"/>
              </a:rPr>
              <a:t>Start of these paths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970385" y="5148262"/>
            <a:ext cx="210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>
                <a:latin typeface="+mn-lt"/>
              </a:rPr>
              <a:t>End of these paths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86510" y="4918075"/>
            <a:ext cx="941387" cy="37782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86510" y="5354637"/>
            <a:ext cx="2233612" cy="158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27388</TotalTime>
  <Words>2739</Words>
  <Application>Microsoft Office PowerPoint</Application>
  <PresentationFormat>On-screen Show (4:3)</PresentationFormat>
  <Paragraphs>693</Paragraphs>
  <Slides>63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Helvetica</vt:lpstr>
      <vt:lpstr>Arial</vt:lpstr>
      <vt:lpstr>Times New Roman</vt:lpstr>
      <vt:lpstr>Calibri</vt:lpstr>
      <vt:lpstr>Wingdings</vt:lpstr>
      <vt:lpstr>ＭＳ Ｐゴシック</vt:lpstr>
      <vt:lpstr>Tahoma</vt:lpstr>
      <vt:lpstr>Consolas</vt:lpstr>
      <vt:lpstr>Cambria Math</vt:lpstr>
      <vt:lpstr>Default Design</vt:lpstr>
      <vt:lpstr>Equation</vt:lpstr>
      <vt:lpstr>Data Structures</vt:lpstr>
      <vt:lpstr>Trees</vt:lpstr>
      <vt:lpstr>Terminology: Parent Child Relations</vt:lpstr>
      <vt:lpstr>Terminology: Degree</vt:lpstr>
      <vt:lpstr>Terminology: Leaf And Internal Nodes</vt:lpstr>
      <vt:lpstr>Terminology: Leaf Nodes Examples</vt:lpstr>
      <vt:lpstr>Terminology: Internal Nodes Example</vt:lpstr>
      <vt:lpstr>Terminology: Path</vt:lpstr>
      <vt:lpstr>Terminology: Path Example</vt:lpstr>
      <vt:lpstr>Terminology: Depth (or Level)</vt:lpstr>
      <vt:lpstr>Terminology: Depth Example</vt:lpstr>
      <vt:lpstr>Terminology: Height</vt:lpstr>
      <vt:lpstr>Terminology: Height Example</vt:lpstr>
      <vt:lpstr>Terminology: Ancestors And Descendants</vt:lpstr>
      <vt:lpstr>Terminology: Ancestors And Descendants Example</vt:lpstr>
      <vt:lpstr>Terminology: Descendants Example</vt:lpstr>
      <vt:lpstr>Terminology: Ancestors Example</vt:lpstr>
      <vt:lpstr>Terminology: Subtree</vt:lpstr>
      <vt:lpstr>Tree Properties</vt:lpstr>
      <vt:lpstr>Example: HTML (1)</vt:lpstr>
      <vt:lpstr>Example: HTML (2)</vt:lpstr>
      <vt:lpstr>Example: HTML (3)</vt:lpstr>
      <vt:lpstr>PowerPoint Presentation</vt:lpstr>
      <vt:lpstr>Binary Tree</vt:lpstr>
      <vt:lpstr>Binary Tree: Example</vt:lpstr>
      <vt:lpstr>Binary Tree: Full Node</vt:lpstr>
      <vt:lpstr>Full Binary Tree</vt:lpstr>
      <vt:lpstr>Complete (Or Perfect) Binary Tree</vt:lpstr>
      <vt:lpstr>Level of a Binary Tree Node</vt:lpstr>
      <vt:lpstr>Complete Binary Tree: Recursive Definition</vt:lpstr>
      <vt:lpstr>Complete Binary Tree: Example</vt:lpstr>
      <vt:lpstr>Data Structures</vt:lpstr>
      <vt:lpstr>Complete Binary Tree</vt:lpstr>
      <vt:lpstr>Binary Tree: Properties (1)</vt:lpstr>
      <vt:lpstr>Binary Tree: Properties (2)</vt:lpstr>
      <vt:lpstr>Binary Tree: Properties (3)</vt:lpstr>
      <vt:lpstr>Binary Tree: Properties (4)</vt:lpstr>
      <vt:lpstr>Binary Tree: Properties (4)</vt:lpstr>
      <vt:lpstr>Almost (or Nearly) Complete Binary Tree</vt:lpstr>
      <vt:lpstr>Almost (or Nearly) Complete Binary Tree</vt:lpstr>
      <vt:lpstr>Almost (or Nearly) Complete Binary Tree</vt:lpstr>
      <vt:lpstr>Full vs. Almost Complete Binary Tree</vt:lpstr>
      <vt:lpstr>Almost Complete Binary Tree: Properties</vt:lpstr>
      <vt:lpstr>(Completely) Balanced Binary Tree</vt:lpstr>
      <vt:lpstr>Balanced Binary Tree: Example</vt:lpstr>
      <vt:lpstr>(Completely) Balanced Binary Tree</vt:lpstr>
      <vt:lpstr>Complete (or Perfect) Binary Tree: Definitions</vt:lpstr>
      <vt:lpstr>Almost Complete Binary Tree</vt:lpstr>
      <vt:lpstr>Not a tree</vt:lpstr>
      <vt:lpstr>Not a tree</vt:lpstr>
      <vt:lpstr>Data Structures</vt:lpstr>
      <vt:lpstr>Tree ADT</vt:lpstr>
      <vt:lpstr>Binary Tree Storage </vt:lpstr>
      <vt:lpstr>PowerPoint Presentation</vt:lpstr>
      <vt:lpstr>Array Storage (1)</vt:lpstr>
      <vt:lpstr>Array Storage Example (1)</vt:lpstr>
      <vt:lpstr>Array Storage Example (2)</vt:lpstr>
      <vt:lpstr>Exercise </vt:lpstr>
      <vt:lpstr>Array Storage (3)</vt:lpstr>
      <vt:lpstr>Array Storage Example (3)</vt:lpstr>
      <vt:lpstr>Array Storage Example (4)</vt:lpstr>
      <vt:lpstr>Array Storage (4)</vt:lpstr>
      <vt:lpstr>PowerPoint Presentation</vt:lpstr>
    </vt:vector>
  </TitlesOfParts>
  <Company>IPVS - Universität Stuttgart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der Betriebssysteme</dc:title>
  <dc:creator>koldehbs</dc:creator>
  <cp:lastModifiedBy>Subhan Ullah</cp:lastModifiedBy>
  <cp:revision>2264</cp:revision>
  <cp:lastPrinted>2013-10-17T07:59:38Z</cp:lastPrinted>
  <dcterms:created xsi:type="dcterms:W3CDTF">2007-03-29T10:37:57Z</dcterms:created>
  <dcterms:modified xsi:type="dcterms:W3CDTF">2023-10-12T14:47:57Z</dcterms:modified>
</cp:coreProperties>
</file>